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6" r:id="rId2"/>
    <p:sldId id="336" r:id="rId3"/>
    <p:sldId id="337" r:id="rId4"/>
    <p:sldId id="456" r:id="rId5"/>
    <p:sldId id="458" r:id="rId6"/>
    <p:sldId id="459" r:id="rId7"/>
    <p:sldId id="473" r:id="rId8"/>
    <p:sldId id="461" r:id="rId9"/>
    <p:sldId id="468" r:id="rId10"/>
    <p:sldId id="465" r:id="rId11"/>
    <p:sldId id="466" r:id="rId12"/>
    <p:sldId id="474" r:id="rId13"/>
    <p:sldId id="463" r:id="rId14"/>
    <p:sldId id="467" r:id="rId15"/>
    <p:sldId id="469" r:id="rId16"/>
    <p:sldId id="471" r:id="rId17"/>
    <p:sldId id="464" r:id="rId18"/>
    <p:sldId id="475" r:id="rId19"/>
    <p:sldId id="472" r:id="rId20"/>
    <p:sldId id="476" r:id="rId21"/>
    <p:sldId id="478" r:id="rId22"/>
    <p:sldId id="470" r:id="rId23"/>
    <p:sldId id="480" r:id="rId24"/>
    <p:sldId id="479" r:id="rId25"/>
    <p:sldId id="482" r:id="rId26"/>
    <p:sldId id="324" r:id="rId27"/>
    <p:sldId id="306" r:id="rId28"/>
    <p:sldId id="352" r:id="rId29"/>
    <p:sldId id="370" r:id="rId30"/>
    <p:sldId id="351" r:id="rId31"/>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9" autoAdjust="0"/>
    <p:restoredTop sz="65981" autoAdjust="0"/>
  </p:normalViewPr>
  <p:slideViewPr>
    <p:cSldViewPr snapToGrid="0">
      <p:cViewPr varScale="1">
        <p:scale>
          <a:sx n="73" d="100"/>
          <a:sy n="73" d="100"/>
        </p:scale>
        <p:origin x="1914" y="60"/>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30/09/2023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30/09/2023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curva ROC foi criada na segunda guerra mundial para medir a eficácia dos</a:t>
            </a:r>
            <a:r>
              <a:rPr lang="pt-BR" baseline="0" dirty="0"/>
              <a:t> sistemas de radar sendo desenvolvidos na época. A ideia é medir a eficácia do radar em distinguir entre alvos reais e ruído.</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r>
              <a:rPr lang="pt-BR" dirty="0"/>
              <a:t>[4] https://towardsdatascience.com/understanding-auc-roc-curve-68b2303cc9c5</a:t>
            </a:r>
          </a:p>
          <a:p>
            <a:r>
              <a:rPr lang="pt-BR" dirty="0"/>
              <a:t>[5] https://mlu-explain.github.io/roc-auc/</a:t>
            </a:r>
          </a:p>
          <a:p>
            <a:r>
              <a:rPr lang="pt-BR" dirty="0"/>
              <a:t>[6] https://towardsdatascience.com/receiver-operating-characteristic-curves-demystified-in-python-bd531a4364d0</a:t>
            </a:r>
          </a:p>
          <a:p>
            <a:r>
              <a:rPr lang="pt-BR" dirty="0"/>
              <a:t>[7] https://arogozhnikov.github.io/2015/10/05/roc-curve.html</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039475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escolha de um limiar de decisão diferente de 0.5 pode melhorar o desempenho de um classificador binário em situações de desbalanceamento de classes, custos assimétricos de erro, preferência por precisão ou recuperação, efeitos do domínio, tolerância a erros e métricas de desempenho personalizadas. O ajuste do limiar é fundamental para adaptar o modelo às necessidades específicas do problema e aos objetivos da aplicação. É importante considerar cuidadosamente as implicações ao escolher o limiar ideal para o caso em questão.</a:t>
            </a:r>
          </a:p>
          <a:p>
            <a:endParaRPr lang="pt-BR" dirty="0"/>
          </a:p>
          <a:p>
            <a:r>
              <a:rPr lang="pt-BR" dirty="0"/>
              <a:t>A escolha de um limiar de decisão diferente de 0.5 (50%) pode melhorar o desempenho de um classificador binário em vários cenários, dependendo das características do problema e das metas específicas da aplicação. Aqui estão alguns casos em que a adaptação do limiar de decisão pode ser benéfica:</a:t>
            </a:r>
          </a:p>
          <a:p>
            <a:endParaRPr lang="pt-BR" dirty="0"/>
          </a:p>
          <a:p>
            <a:r>
              <a:rPr lang="pt-BR" dirty="0"/>
              <a:t>1. **Desbalanceamento de Classes**: Quando as classes estão desequilibradas, ou seja, uma classe tem muito mais exemplos do que a outra, um limiar de decisão diferente de 0.5 pode ajudar a lidar com essa assimetria. Por exemplo, em um problema de detecção de fraude, em que a maioria das transações é legítima, um limiar de 0.5 pode não ser ideal. Reduzir o limiar (por exemplo, para 0.2 ou 0.3) pode aumentar a sensibilidade (TPR) e reduzir a taxa de falsos negativos, identificando mais casos positivos.</a:t>
            </a:r>
          </a:p>
          <a:p>
            <a:endParaRPr lang="pt-BR" dirty="0"/>
          </a:p>
          <a:p>
            <a:r>
              <a:rPr lang="pt-BR" dirty="0"/>
              <a:t>2. **Custos Assimétricos de Erro**: Em muitos problemas do mundo real, os erros de classificação têm custos diferentes. Por exemplo, em um teste médico, um falso positivo pode causar preocupação, mas um falso negativo pode ser fatal. Nesse caso, você pode ajustar o limiar para minimizar o tipo de erro mais crítico para o seu contexto.</a:t>
            </a:r>
          </a:p>
          <a:p>
            <a:endParaRPr lang="pt-BR" dirty="0"/>
          </a:p>
          <a:p>
            <a:r>
              <a:rPr lang="pt-BR" dirty="0"/>
              <a:t>3. **Preferência por Precisão ou Recuperação**: Dependendo da aplicação, você pode priorizar a precisão ou a recuperação. Se a precisão for crucial, você pode aumentar o limiar para reduzir os falsos positivos, mesmo que isso signifique reduzir a recuperação. Se a recuperação for mais importante, pode-se reduzir o limiar para aumentar o TPR, mesmo que isso aumente os falsos positivos.</a:t>
            </a:r>
          </a:p>
          <a:p>
            <a:endParaRPr lang="pt-BR" dirty="0"/>
          </a:p>
          <a:p>
            <a:r>
              <a:rPr lang="pt-BR" dirty="0"/>
              <a:t>4. **Efeito do Domínio**: Em alguns casos, a escolha do limiar de decisão pode depender do domínio específico do problema. O valor ideal pode variar dependendo das características dos dados e do conhecimento especializado no domínio.</a:t>
            </a:r>
          </a:p>
          <a:p>
            <a:endParaRPr lang="pt-BR" dirty="0"/>
          </a:p>
          <a:p>
            <a:r>
              <a:rPr lang="pt-BR" dirty="0"/>
              <a:t>5. **Tolerância a Erros**: Se o seu sistema for tolerante a erros em certas situações, você pode ajustar o limiar para tornar o classificador mais conservador ou mais permissivo, conforme necessário.</a:t>
            </a:r>
          </a:p>
          <a:p>
            <a:endParaRPr lang="pt-BR" dirty="0"/>
          </a:p>
          <a:p>
            <a:r>
              <a:rPr lang="pt-BR" dirty="0"/>
              <a:t>6. **Métricas de Desempenho Personalizadas**: Às vezes, você pode estar interessado em métricas de desempenho personalizadas que não dependam do limiar de 0.5. Ajustar o limiar permite otimizar o modelo para essas métricas específicas.</a:t>
            </a:r>
          </a:p>
          <a:p>
            <a:endParaRPr lang="pt-BR" dirty="0"/>
          </a:p>
          <a:p>
            <a:r>
              <a:rPr lang="pt-BR" dirty="0"/>
              <a:t>Em resumo, a escolha do limiar de decisão é uma consideração crítica ao avaliar o desempenho de um classificador binário. O valor ótimo do limiar dependerá das características do problema e dos objetivos da aplicação. É importante realizar ajustes experimentais e considerar cuidadosamente as implicações antes de determinar o limiar ideal para o seu caso específico.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22081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https://colab.research.google.com/</a:t>
            </a:r>
            <a:r>
              <a:rPr lang="pt-BR" dirty="0" err="1"/>
              <a:t>github</a:t>
            </a:r>
            <a:r>
              <a:rPr lang="pt-BR" dirty="0"/>
              <a:t>/zz4fap/t320_aprendizado_de_maquina/</a:t>
            </a:r>
            <a:r>
              <a:rPr lang="pt-BR" dirty="0" err="1"/>
              <a:t>blob</a:t>
            </a:r>
            <a:r>
              <a:rPr lang="pt-BR" dirty="0"/>
              <a:t>/</a:t>
            </a:r>
            <a:r>
              <a:rPr lang="pt-BR" dirty="0" err="1"/>
              <a:t>main</a:t>
            </a:r>
            <a:r>
              <a:rPr lang="pt-BR" dirty="0"/>
              <a:t>/notebooks/classificação/</a:t>
            </a:r>
            <a:r>
              <a:rPr lang="pt-BR" dirty="0" err="1"/>
              <a:t>classification_metrics.ipynb</a:t>
            </a:r>
            <a:endParaRPr lang="pt-BR" b="1" dirty="0"/>
          </a:p>
          <a:p>
            <a:endParaRPr lang="pt-BR" dirty="0"/>
          </a:p>
          <a:p>
            <a:r>
              <a:rPr lang="pt-BR" dirty="0"/>
              <a:t>A área sob a curva ROC é uma medida da qualidade do classificador.</a:t>
            </a:r>
          </a:p>
          <a:p>
            <a:endParaRPr lang="pt-BR" dirty="0"/>
          </a:p>
          <a:p>
            <a:r>
              <a:rPr lang="pt-BR" dirty="0"/>
              <a:t>Referência:</a:t>
            </a:r>
          </a:p>
          <a:p>
            <a:r>
              <a:rPr lang="pt-BR" dirty="0"/>
              <a:t>[1] https://datascience.stackexchange.com/questions/65839/macro-average-and-weighted-average-meaning-in-classification-report</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704191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https://colab.research.google.com/</a:t>
            </a:r>
            <a:r>
              <a:rPr lang="pt-BR" dirty="0" err="1"/>
              <a:t>github</a:t>
            </a:r>
            <a:r>
              <a:rPr lang="pt-BR" dirty="0"/>
              <a:t>/zz4fap/t320_aprendizado_de_maquina/</a:t>
            </a:r>
            <a:r>
              <a:rPr lang="pt-BR" dirty="0" err="1"/>
              <a:t>blob</a:t>
            </a:r>
            <a:r>
              <a:rPr lang="pt-BR" dirty="0"/>
              <a:t>/</a:t>
            </a:r>
            <a:r>
              <a:rPr lang="pt-BR" dirty="0" err="1"/>
              <a:t>main</a:t>
            </a:r>
            <a:r>
              <a:rPr lang="pt-BR" dirty="0"/>
              <a:t>/notebooks/classificação/</a:t>
            </a:r>
            <a:r>
              <a:rPr lang="pt-BR" dirty="0" err="1"/>
              <a:t>classification_metrics.ipynb</a:t>
            </a:r>
            <a:endParaRPr lang="pt-BR" b="1" dirty="0"/>
          </a:p>
          <a:p>
            <a:endParaRPr lang="pt-BR" dirty="0"/>
          </a:p>
          <a:p>
            <a:r>
              <a:rPr lang="pt-BR" dirty="0"/>
              <a:t>A área sob a curva ROC é uma medida da qualidade do classificador.</a:t>
            </a:r>
          </a:p>
          <a:p>
            <a:endParaRPr lang="pt-BR" dirty="0"/>
          </a:p>
          <a:p>
            <a:r>
              <a:rPr lang="pt-BR" dirty="0"/>
              <a:t>Referência:</a:t>
            </a:r>
          </a:p>
          <a:p>
            <a:r>
              <a:rPr lang="pt-BR" dirty="0"/>
              <a:t>[1] https://datascience.stackexchange.com/questions/65839/macro-average-and-weighted-average-meaning-in-classification-report</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2499827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#5:</a:t>
            </a:r>
            <a:r>
              <a:rPr lang="pt-BR" sz="1200" dirty="0"/>
              <a:t> https://mybinder.org/v2/gh/zz4fap/t320_aprendizado_de_maquina/main?filepath=labs%2FLaboratorio5.ipynb</a:t>
            </a:r>
          </a:p>
          <a:p>
            <a:endParaRPr lang="pt-BR" sz="1200" dirty="0"/>
          </a:p>
          <a:p>
            <a:r>
              <a:rPr lang="pt-BR" sz="1200" b="1" dirty="0"/>
              <a:t>Laboratório #5:</a:t>
            </a:r>
            <a:r>
              <a:rPr lang="pt-BR" sz="1200" dirty="0"/>
              <a:t> https://colab.research.google.com/github/zz4fap/t320_aprendizado_de_maquina/blob/main/labs/Laboratorio5.ipynb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125384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326122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9998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321787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acurácia é uma métrica de avaliação comumente usada no contexto de classificação de modelos de aprendizado de máquina. Ela mede a proporção de exemplos classificados corretamente em relação ao total de exemplos avaliados. Em outras palavras, a acurácia fornece uma indicação de quão bem o modelo está fazendo suas previsões corretas em comparação com todas as previsões feitas.</a:t>
            </a:r>
          </a:p>
          <a:p>
            <a:endParaRPr lang="pt-BR" dirty="0"/>
          </a:p>
          <a:p>
            <a:r>
              <a:rPr lang="pt-BR" dirty="0"/>
              <a:t>A fórmula básica da acurácia é a seguinte:</a:t>
            </a:r>
          </a:p>
          <a:p>
            <a:endParaRPr lang="pt-BR" dirty="0"/>
          </a:p>
          <a:p>
            <a:r>
              <a:rPr lang="pt-BR" dirty="0"/>
              <a:t>\[ \</a:t>
            </a:r>
            <a:r>
              <a:rPr lang="pt-BR" dirty="0" err="1"/>
              <a:t>text</a:t>
            </a:r>
            <a:r>
              <a:rPr lang="pt-BR" dirty="0"/>
              <a:t>{Acurácia} = \</a:t>
            </a:r>
            <a:r>
              <a:rPr lang="pt-BR" dirty="0" err="1"/>
              <a:t>frac</a:t>
            </a:r>
            <a:r>
              <a:rPr lang="pt-BR" dirty="0"/>
              <a:t>{\</a:t>
            </a:r>
            <a:r>
              <a:rPr lang="pt-BR" dirty="0" err="1"/>
              <a:t>text</a:t>
            </a:r>
            <a:r>
              <a:rPr lang="pt-BR" dirty="0"/>
              <a:t>{Número de previsões corretas}}{\</a:t>
            </a:r>
            <a:r>
              <a:rPr lang="pt-BR" dirty="0" err="1"/>
              <a:t>text</a:t>
            </a:r>
            <a:r>
              <a:rPr lang="pt-BR" dirty="0"/>
              <a:t>{Total de exemplos}} \]</a:t>
            </a:r>
          </a:p>
          <a:p>
            <a:endParaRPr lang="pt-BR" dirty="0"/>
          </a:p>
          <a:p>
            <a:r>
              <a:rPr lang="pt-BR" dirty="0"/>
              <a:t>Por exemplo, se um modelo classificar corretamente 85 amostras de um total de 100, a acurácia seria \( \</a:t>
            </a:r>
            <a:r>
              <a:rPr lang="pt-BR" dirty="0" err="1"/>
              <a:t>frac</a:t>
            </a:r>
            <a:r>
              <a:rPr lang="pt-BR" dirty="0"/>
              <a:t>{85}{100} = 0.85 \), ou seja, 85%.</a:t>
            </a:r>
          </a:p>
          <a:p>
            <a:endParaRPr lang="pt-BR" dirty="0"/>
          </a:p>
          <a:p>
            <a:r>
              <a:rPr lang="pt-BR" dirty="0"/>
              <a:t>Apesar de ser uma métrica útil para avaliar a performance geral de um modelo, a acurácia pode ser enganosa em alguns cenários, especialmente quando os dados estão desbalanceados (quando uma classe é mais comum que a outra) ou quando os custos de falsos positivos e falsos negativos não são iguais. Portanto, em casos mais complexos, é importante considerar outras métricas, como precisão, recall, F1-score, entre outras, para ter uma visão mais completa do desempenho do modelo.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237541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acurácia é uma métrica simples e fácil de interpretar, mas ela pode ser enganosa em alguns casos. Por exemplo, se os custos de falsos positivos e falsos negativos não são iguais, a acurácia pode não refletir o desempenho real do modelo.</a:t>
            </a:r>
          </a:p>
          <a:p>
            <a:r>
              <a:rPr lang="pt-BR" sz="1200" b="0" i="0" kern="1200" dirty="0">
                <a:solidFill>
                  <a:schemeClr val="tx1"/>
                </a:solidFill>
                <a:effectLst/>
                <a:latin typeface="+mn-lt"/>
                <a:ea typeface="+mn-ea"/>
                <a:cs typeface="+mn-cs"/>
              </a:rPr>
              <a:t>Por exemplo, considere um modelo de classificação que é usado para diagnosticar uma doença grave. Se o modelo classificar um paciente saudável como doente, isso pode levar a um tratamento desnecessário e caro. Nesse caso, um falso positivo é mais prejudicial do que um falso negativo.</a:t>
            </a:r>
          </a:p>
          <a:p>
            <a:endParaRPr lang="pt-BR" dirty="0"/>
          </a:p>
          <a:p>
            <a:r>
              <a:rPr lang="pt-BR" sz="1200" b="0" i="0" kern="1200" dirty="0">
                <a:solidFill>
                  <a:schemeClr val="tx1"/>
                </a:solidFill>
                <a:effectLst/>
                <a:latin typeface="+mn-lt"/>
                <a:ea typeface="+mn-ea"/>
                <a:cs typeface="+mn-cs"/>
              </a:rPr>
              <a:t>No entanto, a acurácia não leva em consideração os custos associados aos erros de classificação, ou seja, não diferencia entre falsos positivos (quando o modelo prevê que algo acontecerá, mas na verdade não acontece) e falsos negativos (quando o modelo não prevê algo que acontece). Em muitos cenários do mundo real, os custos de falsos positivos e falsos negativos podem ser muito diferentes.</a:t>
            </a:r>
          </a:p>
          <a:p>
            <a:r>
              <a:rPr lang="pt-BR" sz="1200" b="0" i="0" kern="1200" dirty="0">
                <a:solidFill>
                  <a:schemeClr val="tx1"/>
                </a:solidFill>
                <a:effectLst/>
                <a:latin typeface="+mn-lt"/>
                <a:ea typeface="+mn-ea"/>
                <a:cs typeface="+mn-cs"/>
              </a:rPr>
              <a:t>Por exemplo, em um sistema de detecção de fraudes em transações financeiras, um falso positivo (classificar uma transação legítima como fraude) pode causar inconveniência para o cliente, enquanto um falso negativo (não detectar uma transação fraudulenta) pode resultar em perdas significativas para a empresa. Nesse caso, os custos de falsos negativos são muito maiores do que os de falsos positivos. A acurácia não levaria em consideração essa diferença de custos.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3359588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acurácia é uma métrica simples e fácil de interpretar, mas ela pode ser enganosa em alguns casos. Por exemplo, se os custos de falsos positivos e falsos negativos não são iguais, a acurácia pode não refletir o desempenho real do modelo.</a:t>
            </a:r>
          </a:p>
          <a:p>
            <a:r>
              <a:rPr lang="pt-BR" sz="1200" b="0" i="0" kern="1200" dirty="0">
                <a:solidFill>
                  <a:schemeClr val="tx1"/>
                </a:solidFill>
                <a:effectLst/>
                <a:latin typeface="+mn-lt"/>
                <a:ea typeface="+mn-ea"/>
                <a:cs typeface="+mn-cs"/>
              </a:rPr>
              <a:t>Por exemplo, considere um modelo de classificação que é usado para diagnosticar uma doença grave. Se o modelo classificar um paciente saudável como doente, isso pode levar a um tratamento desnecessário e caro. Nesse caso, um falso positivo é mais prejudicial do que um falso negativo.</a:t>
            </a:r>
          </a:p>
          <a:p>
            <a:endParaRPr lang="pt-BR" dirty="0"/>
          </a:p>
          <a:p>
            <a:r>
              <a:rPr lang="pt-BR" sz="1200" b="0" i="0" kern="1200" dirty="0">
                <a:solidFill>
                  <a:schemeClr val="tx1"/>
                </a:solidFill>
                <a:effectLst/>
                <a:latin typeface="+mn-lt"/>
                <a:ea typeface="+mn-ea"/>
                <a:cs typeface="+mn-cs"/>
              </a:rPr>
              <a:t>No entanto, a acurácia não leva em consideração os custos associados aos erros de classificação, ou seja, não diferencia entre falsos positivos (quando o modelo prevê que algo acontecerá, mas na verdade não acontece) e falsos negativos (quando o modelo não prevê algo que acontece). Em muitos cenários do mundo real, os custos de falsos positivos e falsos negativos podem ser muito diferentes.</a:t>
            </a:r>
          </a:p>
          <a:p>
            <a:r>
              <a:rPr lang="pt-BR" sz="1200" b="0" i="0" kern="1200" dirty="0">
                <a:solidFill>
                  <a:schemeClr val="tx1"/>
                </a:solidFill>
                <a:effectLst/>
                <a:latin typeface="+mn-lt"/>
                <a:ea typeface="+mn-ea"/>
                <a:cs typeface="+mn-cs"/>
              </a:rPr>
              <a:t>Por exemplo, em um sistema de detecção de fraudes em transações financeiras, um falso positivo (classificar uma transação legítima como fraude) pode causar inconveniência para o cliente, enquanto um falso negativo (não detectar uma transação fraudulenta) pode resultar em perdas significativas para a empresa. Nesse caso, os custos de falsos negativos são muito maiores do que os de falsos positivos. A acurácia não levaria em consideração essa diferença de custos.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179354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4289896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30/09/2023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30/09/2023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lab.research.google.com/github/zz4fap/t320_aprendizado_de_maquina/blob/main/notebooks/classifica&#231;&#227;o/classification_metrics.ipynb"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colab.research.google.com/github/zz4fap/t320_aprendizado_de_maquina/blob/main/labs/Laboratorio5.ipynb"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zz4fap/t320_aprendizado_de_maquina/blob/main/docs/Resolu%C3%A7%C3%A3o%20e%20entrega%20dos%20laborat%C3%B3rios.pd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49.png"/><Relationship Id="rId7" Type="http://schemas.openxmlformats.org/officeDocument/2006/relationships/image" Target="../media/image148.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T320 - Introdução ao Aprendizado de Máquina II:</a:t>
            </a:r>
            <a:br>
              <a:rPr lang="pt-BR" dirty="0"/>
            </a:br>
            <a:r>
              <a:rPr lang="pt-BR" b="1" i="1" dirty="0"/>
              <a:t>Classificação (Parte V)</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C76DB9-C5DB-DAD2-5D1D-F064916FE36F}"/>
              </a:ext>
            </a:extLst>
          </p:cNvPr>
          <p:cNvSpPr>
            <a:spLocks noGrp="1"/>
          </p:cNvSpPr>
          <p:nvPr>
            <p:ph type="title"/>
          </p:nvPr>
        </p:nvSpPr>
        <p:spPr/>
        <p:txBody>
          <a:bodyPr/>
          <a:lstStyle/>
          <a:p>
            <a:r>
              <a:rPr lang="pt-BR" dirty="0"/>
              <a:t>Acurácia</a:t>
            </a:r>
          </a:p>
        </p:txBody>
      </p:sp>
      <p:sp>
        <p:nvSpPr>
          <p:cNvPr id="3" name="Espaço Reservado para Conteúdo 2">
            <a:extLst>
              <a:ext uri="{FF2B5EF4-FFF2-40B4-BE49-F238E27FC236}">
                <a16:creationId xmlns:a16="http://schemas.microsoft.com/office/drawing/2014/main" id="{0243F063-09F2-F192-E084-325BC503299F}"/>
              </a:ext>
            </a:extLst>
          </p:cNvPr>
          <p:cNvSpPr>
            <a:spLocks noGrp="1"/>
          </p:cNvSpPr>
          <p:nvPr>
            <p:ph idx="1"/>
          </p:nvPr>
        </p:nvSpPr>
        <p:spPr>
          <a:xfrm>
            <a:off x="6296379" y="1825624"/>
            <a:ext cx="5760154" cy="5032375"/>
          </a:xfrm>
        </p:spPr>
        <p:txBody>
          <a:bodyPr/>
          <a:lstStyle/>
          <a:p>
            <a:r>
              <a:rPr lang="pt-BR" dirty="0"/>
              <a:t>Acurácia med</a:t>
            </a:r>
            <a:r>
              <a:rPr lang="pt-BR" b="0" i="0" dirty="0">
                <a:effectLst/>
              </a:rPr>
              <a:t>e a </a:t>
            </a:r>
            <a:r>
              <a:rPr lang="pt-BR" b="1" i="1" dirty="0">
                <a:solidFill>
                  <a:srgbClr val="00B050"/>
                </a:solidFill>
                <a:effectLst/>
              </a:rPr>
              <a:t>proporção de exemplos classificados corretamente em relação ao total de exemplos </a:t>
            </a:r>
            <a:r>
              <a:rPr lang="pt-BR" b="0" i="0" dirty="0">
                <a:effectLst/>
              </a:rPr>
              <a:t>avaliados. </a:t>
            </a:r>
          </a:p>
          <a:p>
            <a:r>
              <a:rPr lang="pt-BR" b="0" i="0" dirty="0">
                <a:effectLst/>
              </a:rPr>
              <a:t>Em outras palavras, a acurácia fornece uma indicação de quão bem o modelo está fazendo suas </a:t>
            </a:r>
            <a:r>
              <a:rPr lang="pt-BR" b="1" i="1" dirty="0">
                <a:solidFill>
                  <a:srgbClr val="00B050"/>
                </a:solidFill>
                <a:effectLst/>
              </a:rPr>
              <a:t>predições corretas em comparação com todas as previsões feitas</a:t>
            </a:r>
            <a:r>
              <a:rPr lang="pt-BR" b="0" i="0" dirty="0">
                <a:effectLst/>
              </a:rPr>
              <a:t>.</a:t>
            </a:r>
          </a:p>
          <a:p>
            <a:r>
              <a:rPr lang="pt-BR" b="0" i="0" dirty="0">
                <a:effectLst/>
              </a:rPr>
              <a:t>É uma métrica útil para avaliar a </a:t>
            </a:r>
            <a:r>
              <a:rPr lang="pt-BR" b="1" i="1" dirty="0">
                <a:solidFill>
                  <a:srgbClr val="00B050"/>
                </a:solidFill>
                <a:effectLst/>
              </a:rPr>
              <a:t>performance geral do modelo</a:t>
            </a:r>
            <a:r>
              <a:rPr lang="pt-BR" b="0" i="0" dirty="0">
                <a:effectLst/>
              </a:rPr>
              <a:t>.</a:t>
            </a:r>
            <a:endParaRPr lang="pt-BR" dirty="0"/>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A1A8E5FE-3F01-AAA0-2326-F47AA1AC18B9}"/>
                  </a:ext>
                </a:extLst>
              </p:cNvPr>
              <p:cNvSpPr txBox="1"/>
              <p:nvPr/>
            </p:nvSpPr>
            <p:spPr>
              <a:xfrm>
                <a:off x="838200" y="2922836"/>
                <a:ext cx="5057423" cy="1012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smtClean="0">
                          <a:latin typeface="Cambria Math" panose="02040503050406030204" pitchFamily="18" charset="0"/>
                        </a:rPr>
                        <m:t>a</m:t>
                      </m:r>
                      <m:r>
                        <m:rPr>
                          <m:sty m:val="p"/>
                        </m:rPr>
                        <a:rPr lang="pt-BR" sz="3200" b="0" i="0" smtClean="0">
                          <a:latin typeface="Cambria Math" panose="02040503050406030204" pitchFamily="18" charset="0"/>
                        </a:rPr>
                        <m:t>cur</m:t>
                      </m:r>
                      <m:r>
                        <a:rPr lang="pt-BR" sz="3200" b="0" i="0" smtClean="0">
                          <a:latin typeface="Cambria Math" panose="02040503050406030204" pitchFamily="18" charset="0"/>
                        </a:rPr>
                        <m:t>á</m:t>
                      </m:r>
                      <m:r>
                        <m:rPr>
                          <m:sty m:val="p"/>
                        </m:rPr>
                        <a:rPr lang="pt-BR" sz="3200" b="0" i="0" smtClean="0">
                          <a:latin typeface="Cambria Math" panose="02040503050406030204" pitchFamily="18" charset="0"/>
                        </a:rPr>
                        <m:t>cia</m:t>
                      </m:r>
                      <m:r>
                        <a:rPr lang="pt-BR" sz="3200">
                          <a:latin typeface="Cambria Math" panose="02040503050406030204" pitchFamily="18" charset="0"/>
                        </a:rPr>
                        <m:t>=</m:t>
                      </m:r>
                      <m:f>
                        <m:fPr>
                          <m:ctrlPr>
                            <a:rPr lang="pt-BR" sz="3200" i="1">
                              <a:latin typeface="Cambria Math" panose="02040503050406030204" pitchFamily="18" charset="0"/>
                            </a:rPr>
                          </m:ctrlPr>
                        </m:fPr>
                        <m:num>
                          <m:r>
                            <m:rPr>
                              <m:sty m:val="p"/>
                            </m:rPr>
                            <a:rPr lang="pt-BR" sz="3200">
                              <a:latin typeface="Cambria Math" panose="02040503050406030204" pitchFamily="18" charset="0"/>
                            </a:rPr>
                            <m:t>TP</m:t>
                          </m:r>
                          <m:r>
                            <a:rPr lang="pt-BR" sz="3200">
                              <a:latin typeface="Cambria Math" panose="02040503050406030204" pitchFamily="18" charset="0"/>
                            </a:rPr>
                            <m:t>+</m:t>
                          </m:r>
                          <m:r>
                            <m:rPr>
                              <m:sty m:val="p"/>
                            </m:rPr>
                            <a:rPr lang="pt-BR" sz="3200">
                              <a:latin typeface="Cambria Math" panose="02040503050406030204" pitchFamily="18" charset="0"/>
                            </a:rPr>
                            <m:t>TN</m:t>
                          </m:r>
                        </m:num>
                        <m:den>
                          <m:r>
                            <m:rPr>
                              <m:nor/>
                            </m:rPr>
                            <a:rPr lang="pt-BR" sz="3200" dirty="0"/>
                            <m:t>TP</m:t>
                          </m:r>
                          <m:r>
                            <m:rPr>
                              <m:nor/>
                            </m:rPr>
                            <a:rPr lang="pt-BR" sz="3200" dirty="0"/>
                            <m:t> + </m:t>
                          </m:r>
                          <m:r>
                            <m:rPr>
                              <m:nor/>
                            </m:rPr>
                            <a:rPr lang="pt-BR" sz="3200" dirty="0"/>
                            <m:t>FN</m:t>
                          </m:r>
                          <m:r>
                            <m:rPr>
                              <m:nor/>
                            </m:rPr>
                            <a:rPr lang="pt-BR" sz="3200" dirty="0"/>
                            <m:t> + </m:t>
                          </m:r>
                          <m:r>
                            <m:rPr>
                              <m:nor/>
                            </m:rPr>
                            <a:rPr lang="pt-BR" sz="3200" dirty="0"/>
                            <m:t>FP</m:t>
                          </m:r>
                          <m:r>
                            <m:rPr>
                              <m:nor/>
                            </m:rPr>
                            <a:rPr lang="pt-BR" sz="3200" dirty="0"/>
                            <m:t> + </m:t>
                          </m:r>
                          <m:r>
                            <m:rPr>
                              <m:nor/>
                            </m:rPr>
                            <a:rPr lang="pt-BR" sz="3200" dirty="0"/>
                            <m:t>TN</m:t>
                          </m:r>
                        </m:den>
                      </m:f>
                    </m:oMath>
                  </m:oMathPara>
                </a14:m>
                <a:endParaRPr lang="pt-BR" sz="3200" dirty="0"/>
              </a:p>
            </p:txBody>
          </p:sp>
        </mc:Choice>
        <mc:Fallback xmlns="">
          <p:sp>
            <p:nvSpPr>
              <p:cNvPr id="5" name="CaixaDeTexto 4">
                <a:extLst>
                  <a:ext uri="{FF2B5EF4-FFF2-40B4-BE49-F238E27FC236}">
                    <a16:creationId xmlns:a16="http://schemas.microsoft.com/office/drawing/2014/main" id="{A1A8E5FE-3F01-AAA0-2326-F47AA1AC18B9}"/>
                  </a:ext>
                </a:extLst>
              </p:cNvPr>
              <p:cNvSpPr txBox="1">
                <a:spLocks noRot="1" noChangeAspect="1" noMove="1" noResize="1" noEditPoints="1" noAdjustHandles="1" noChangeArrowheads="1" noChangeShapeType="1" noTextEdit="1"/>
              </p:cNvSpPr>
              <p:nvPr/>
            </p:nvSpPr>
            <p:spPr>
              <a:xfrm>
                <a:off x="838200" y="2922836"/>
                <a:ext cx="5057423" cy="101232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6146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64D5D3-A9ED-9B8B-0474-AF3EF62241C0}"/>
              </a:ext>
            </a:extLst>
          </p:cNvPr>
          <p:cNvSpPr>
            <a:spLocks noGrp="1"/>
          </p:cNvSpPr>
          <p:nvPr>
            <p:ph type="title"/>
          </p:nvPr>
        </p:nvSpPr>
        <p:spPr/>
        <p:txBody>
          <a:bodyPr/>
          <a:lstStyle/>
          <a:p>
            <a:r>
              <a:rPr lang="pt-BR" dirty="0"/>
              <a:t>Acurácia</a:t>
            </a:r>
          </a:p>
        </p:txBody>
      </p:sp>
      <p:sp>
        <p:nvSpPr>
          <p:cNvPr id="3" name="Espaço Reservado para Conteúdo 2">
            <a:extLst>
              <a:ext uri="{FF2B5EF4-FFF2-40B4-BE49-F238E27FC236}">
                <a16:creationId xmlns:a16="http://schemas.microsoft.com/office/drawing/2014/main" id="{729D007B-9E18-00C3-2CF2-47D7955EBACC}"/>
              </a:ext>
            </a:extLst>
          </p:cNvPr>
          <p:cNvSpPr>
            <a:spLocks noGrp="1"/>
          </p:cNvSpPr>
          <p:nvPr>
            <p:ph idx="1"/>
          </p:nvPr>
        </p:nvSpPr>
        <p:spPr>
          <a:xfrm>
            <a:off x="6585626" y="1690688"/>
            <a:ext cx="5442250" cy="5167312"/>
          </a:xfrm>
        </p:spPr>
        <p:txBody>
          <a:bodyPr>
            <a:normAutofit/>
          </a:bodyPr>
          <a:lstStyle/>
          <a:p>
            <a:r>
              <a:rPr lang="pt-BR" dirty="0">
                <a:solidFill>
                  <a:schemeClr val="tx1"/>
                </a:solidFill>
              </a:rPr>
              <a:t>A </a:t>
            </a:r>
            <a:r>
              <a:rPr lang="pt-BR" b="1" i="1" dirty="0">
                <a:solidFill>
                  <a:srgbClr val="00B050"/>
                </a:solidFill>
              </a:rPr>
              <a:t>acurácia</a:t>
            </a:r>
            <a:r>
              <a:rPr lang="pt-BR" dirty="0">
                <a:solidFill>
                  <a:schemeClr val="tx1"/>
                </a:solidFill>
              </a:rPr>
              <a:t> é, geralmente, a </a:t>
            </a:r>
            <a:r>
              <a:rPr lang="pt-BR" b="1" i="1" dirty="0">
                <a:solidFill>
                  <a:srgbClr val="00B050"/>
                </a:solidFill>
              </a:rPr>
              <a:t>primeira escolha </a:t>
            </a:r>
            <a:r>
              <a:rPr lang="pt-BR" dirty="0">
                <a:solidFill>
                  <a:schemeClr val="tx1"/>
                </a:solidFill>
              </a:rPr>
              <a:t>para medir a qualidade de um classificador.</a:t>
            </a:r>
          </a:p>
          <a:p>
            <a:r>
              <a:rPr lang="pt-BR" dirty="0">
                <a:solidFill>
                  <a:schemeClr val="tx1"/>
                </a:solidFill>
              </a:rPr>
              <a:t>Entretanto, ela pode ser </a:t>
            </a:r>
            <a:r>
              <a:rPr lang="pt-BR" b="1" i="1" dirty="0">
                <a:solidFill>
                  <a:srgbClr val="00B050"/>
                </a:solidFill>
              </a:rPr>
              <a:t>enganosa com problemas desbalanceados</a:t>
            </a:r>
            <a:r>
              <a:rPr lang="pt-BR" dirty="0">
                <a:solidFill>
                  <a:schemeClr val="tx1"/>
                </a:solidFill>
              </a:rPr>
              <a:t>.</a:t>
            </a:r>
          </a:p>
          <a:p>
            <a:pPr lvl="1">
              <a:buFont typeface="Wingdings" panose="05000000000000000000" pitchFamily="2" charset="2"/>
              <a:buChar char="§"/>
            </a:pPr>
            <a:r>
              <a:rPr lang="pt-BR" dirty="0"/>
              <a:t>Problemas onde uma ou algumas classes têm muito mais exemplos do que as demais.</a:t>
            </a:r>
            <a:endParaRPr lang="pt-BR" dirty="0">
              <a:solidFill>
                <a:schemeClr val="tx1"/>
              </a:solidFill>
            </a:endParaRPr>
          </a:p>
          <a:p>
            <a:r>
              <a:rPr lang="pt-BR" dirty="0"/>
              <a:t>Nesses casos, ela pode nos levar a concluir que um </a:t>
            </a:r>
            <a:r>
              <a:rPr lang="pt-BR" b="1" i="1" dirty="0">
                <a:solidFill>
                  <a:srgbClr val="00B050"/>
                </a:solidFill>
              </a:rPr>
              <a:t>classificador ruim é muito bom</a:t>
            </a:r>
            <a:r>
              <a:rPr lang="pt-BR" dirty="0"/>
              <a:t>.</a:t>
            </a:r>
            <a:endParaRPr lang="pt-BR" dirty="0">
              <a:solidFill>
                <a:schemeClr val="tx1"/>
              </a:solidFill>
            </a:endParaRPr>
          </a:p>
        </p:txBody>
      </p:sp>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3B70A8A1-B016-521E-B475-1827A59F773A}"/>
                  </a:ext>
                </a:extLst>
              </p:cNvPr>
              <p:cNvSpPr txBox="1"/>
              <p:nvPr/>
            </p:nvSpPr>
            <p:spPr>
              <a:xfrm>
                <a:off x="838200" y="2922836"/>
                <a:ext cx="5057423" cy="1012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smtClean="0">
                          <a:latin typeface="Cambria Math" panose="02040503050406030204" pitchFamily="18" charset="0"/>
                        </a:rPr>
                        <m:t>a</m:t>
                      </m:r>
                      <m:r>
                        <m:rPr>
                          <m:sty m:val="p"/>
                        </m:rPr>
                        <a:rPr lang="pt-BR" sz="3200" b="0" i="0" smtClean="0">
                          <a:latin typeface="Cambria Math" panose="02040503050406030204" pitchFamily="18" charset="0"/>
                        </a:rPr>
                        <m:t>cur</m:t>
                      </m:r>
                      <m:r>
                        <a:rPr lang="pt-BR" sz="3200" b="0" i="0" smtClean="0">
                          <a:latin typeface="Cambria Math" panose="02040503050406030204" pitchFamily="18" charset="0"/>
                        </a:rPr>
                        <m:t>á</m:t>
                      </m:r>
                      <m:r>
                        <m:rPr>
                          <m:sty m:val="p"/>
                        </m:rPr>
                        <a:rPr lang="pt-BR" sz="3200" b="0" i="0" smtClean="0">
                          <a:latin typeface="Cambria Math" panose="02040503050406030204" pitchFamily="18" charset="0"/>
                        </a:rPr>
                        <m:t>cia</m:t>
                      </m:r>
                      <m:r>
                        <a:rPr lang="pt-BR" sz="3200">
                          <a:latin typeface="Cambria Math" panose="02040503050406030204" pitchFamily="18" charset="0"/>
                        </a:rPr>
                        <m:t>=</m:t>
                      </m:r>
                      <m:f>
                        <m:fPr>
                          <m:ctrlPr>
                            <a:rPr lang="pt-BR" sz="3200" i="1">
                              <a:latin typeface="Cambria Math" panose="02040503050406030204" pitchFamily="18" charset="0"/>
                            </a:rPr>
                          </m:ctrlPr>
                        </m:fPr>
                        <m:num>
                          <m:r>
                            <m:rPr>
                              <m:sty m:val="p"/>
                            </m:rPr>
                            <a:rPr lang="pt-BR" sz="3200">
                              <a:latin typeface="Cambria Math" panose="02040503050406030204" pitchFamily="18" charset="0"/>
                            </a:rPr>
                            <m:t>TP</m:t>
                          </m:r>
                          <m:r>
                            <a:rPr lang="pt-BR" sz="3200">
                              <a:latin typeface="Cambria Math" panose="02040503050406030204" pitchFamily="18" charset="0"/>
                            </a:rPr>
                            <m:t>+</m:t>
                          </m:r>
                          <m:r>
                            <m:rPr>
                              <m:sty m:val="p"/>
                            </m:rPr>
                            <a:rPr lang="pt-BR" sz="3200">
                              <a:latin typeface="Cambria Math" panose="02040503050406030204" pitchFamily="18" charset="0"/>
                            </a:rPr>
                            <m:t>TN</m:t>
                          </m:r>
                        </m:num>
                        <m:den>
                          <m:r>
                            <m:rPr>
                              <m:nor/>
                            </m:rPr>
                            <a:rPr lang="pt-BR" sz="3200" dirty="0"/>
                            <m:t>TP</m:t>
                          </m:r>
                          <m:r>
                            <m:rPr>
                              <m:nor/>
                            </m:rPr>
                            <a:rPr lang="pt-BR" sz="3200" dirty="0"/>
                            <m:t> + </m:t>
                          </m:r>
                          <m:r>
                            <m:rPr>
                              <m:nor/>
                            </m:rPr>
                            <a:rPr lang="pt-BR" sz="3200" dirty="0"/>
                            <m:t>FN</m:t>
                          </m:r>
                          <m:r>
                            <m:rPr>
                              <m:nor/>
                            </m:rPr>
                            <a:rPr lang="pt-BR" sz="3200" dirty="0"/>
                            <m:t> + </m:t>
                          </m:r>
                          <m:r>
                            <m:rPr>
                              <m:nor/>
                            </m:rPr>
                            <a:rPr lang="pt-BR" sz="3200" dirty="0"/>
                            <m:t>FP</m:t>
                          </m:r>
                          <m:r>
                            <m:rPr>
                              <m:nor/>
                            </m:rPr>
                            <a:rPr lang="pt-BR" sz="3200" dirty="0"/>
                            <m:t> + </m:t>
                          </m:r>
                          <m:r>
                            <m:rPr>
                              <m:nor/>
                            </m:rPr>
                            <a:rPr lang="pt-BR" sz="3200" dirty="0"/>
                            <m:t>TN</m:t>
                          </m:r>
                        </m:den>
                      </m:f>
                    </m:oMath>
                  </m:oMathPara>
                </a14:m>
                <a:endParaRPr lang="pt-BR" sz="3200" dirty="0"/>
              </a:p>
            </p:txBody>
          </p:sp>
        </mc:Choice>
        <mc:Fallback>
          <p:sp>
            <p:nvSpPr>
              <p:cNvPr id="4" name="CaixaDeTexto 3">
                <a:extLst>
                  <a:ext uri="{FF2B5EF4-FFF2-40B4-BE49-F238E27FC236}">
                    <a16:creationId xmlns:a16="http://schemas.microsoft.com/office/drawing/2014/main" id="{3B70A8A1-B016-521E-B475-1827A59F773A}"/>
                  </a:ext>
                </a:extLst>
              </p:cNvPr>
              <p:cNvSpPr txBox="1">
                <a:spLocks noRot="1" noChangeAspect="1" noMove="1" noResize="1" noEditPoints="1" noAdjustHandles="1" noChangeArrowheads="1" noChangeShapeType="1" noTextEdit="1"/>
              </p:cNvSpPr>
              <p:nvPr/>
            </p:nvSpPr>
            <p:spPr>
              <a:xfrm>
                <a:off x="838200" y="2922836"/>
                <a:ext cx="5057423" cy="101232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255808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64D5D3-A9ED-9B8B-0474-AF3EF62241C0}"/>
              </a:ext>
            </a:extLst>
          </p:cNvPr>
          <p:cNvSpPr>
            <a:spLocks noGrp="1"/>
          </p:cNvSpPr>
          <p:nvPr>
            <p:ph type="title"/>
          </p:nvPr>
        </p:nvSpPr>
        <p:spPr/>
        <p:txBody>
          <a:bodyPr/>
          <a:lstStyle/>
          <a:p>
            <a:r>
              <a:rPr lang="pt-BR" dirty="0"/>
              <a:t>Acurácia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729D007B-9E18-00C3-2CF2-47D7955EBACC}"/>
                  </a:ext>
                </a:extLst>
              </p:cNvPr>
              <p:cNvSpPr>
                <a:spLocks noGrp="1"/>
              </p:cNvSpPr>
              <p:nvPr>
                <p:ph idx="1"/>
              </p:nvPr>
            </p:nvSpPr>
            <p:spPr>
              <a:xfrm>
                <a:off x="838199" y="1690688"/>
                <a:ext cx="11189678" cy="5167312"/>
              </a:xfrm>
            </p:spPr>
            <p:txBody>
              <a:bodyPr>
                <a:normAutofit/>
              </a:bodyPr>
              <a:lstStyle/>
              <a:p>
                <a:r>
                  <a:rPr lang="pt-BR" dirty="0">
                    <a:solidFill>
                      <a:schemeClr val="tx1"/>
                    </a:solidFill>
                  </a:rPr>
                  <a:t>Analisando a equação da acurácia, o que aconteceria se TP fosse muito maior do que TN, FN e FP?</a:t>
                </a:r>
              </a:p>
              <a:p>
                <a:pPr marL="0" indent="0">
                  <a:buNone/>
                </a:pPr>
                <a14:m>
                  <m:oMathPara xmlns:m="http://schemas.openxmlformats.org/officeDocument/2006/math">
                    <m:oMathParaPr>
                      <m:jc m:val="centerGroup"/>
                    </m:oMathParaPr>
                    <m:oMath xmlns:m="http://schemas.openxmlformats.org/officeDocument/2006/math">
                      <m:func>
                        <m:funcPr>
                          <m:ctrlPr>
                            <a:rPr lang="pt-BR" i="1" smtClean="0">
                              <a:solidFill>
                                <a:schemeClr val="tx1"/>
                              </a:solidFill>
                              <a:latin typeface="Cambria Math" panose="02040503050406030204" pitchFamily="18" charset="0"/>
                            </a:rPr>
                          </m:ctrlPr>
                        </m:funcPr>
                        <m:fName>
                          <m:limLow>
                            <m:limLowPr>
                              <m:ctrlPr>
                                <a:rPr lang="pt-BR" i="1" smtClean="0">
                                  <a:solidFill>
                                    <a:schemeClr val="tx1"/>
                                  </a:solidFill>
                                  <a:latin typeface="Cambria Math" panose="02040503050406030204" pitchFamily="18" charset="0"/>
                                </a:rPr>
                              </m:ctrlPr>
                            </m:limLowPr>
                            <m:e>
                              <m:r>
                                <m:rPr>
                                  <m:sty m:val="p"/>
                                </m:rPr>
                                <a:rPr lang="pt-BR" i="0" smtClean="0">
                                  <a:solidFill>
                                    <a:schemeClr val="tx1"/>
                                  </a:solidFill>
                                  <a:latin typeface="Cambria Math" panose="02040503050406030204" pitchFamily="18" charset="0"/>
                                </a:rPr>
                                <m:t>lim</m:t>
                              </m:r>
                            </m:e>
                            <m:lim>
                              <m:r>
                                <m:rPr>
                                  <m:sty m:val="p"/>
                                </m:rPr>
                                <a:rPr lang="pt-BR" b="0" i="0" smtClean="0">
                                  <a:solidFill>
                                    <a:schemeClr val="tx1"/>
                                  </a:solidFill>
                                  <a:latin typeface="Cambria Math" panose="02040503050406030204" pitchFamily="18" charset="0"/>
                                </a:rPr>
                                <m:t>TP</m:t>
                              </m:r>
                              <m:r>
                                <a:rPr lang="pt-BR" b="0" i="1" smtClean="0">
                                  <a:solidFill>
                                    <a:schemeClr val="tx1"/>
                                  </a:solidFill>
                                  <a:latin typeface="Cambria Math" panose="02040503050406030204" pitchFamily="18" charset="0"/>
                                  <a:ea typeface="Cambria Math" panose="02040503050406030204" pitchFamily="18" charset="0"/>
                                </a:rPr>
                                <m:t>→∞</m:t>
                              </m:r>
                            </m:lim>
                          </m:limLow>
                        </m:fName>
                        <m:e>
                          <m:r>
                            <m:rPr>
                              <m:sty m:val="p"/>
                            </m:rPr>
                            <a:rPr lang="pt-BR" b="0" i="0" smtClean="0">
                              <a:solidFill>
                                <a:schemeClr val="tx1"/>
                              </a:solidFill>
                              <a:latin typeface="Cambria Math" panose="02040503050406030204" pitchFamily="18" charset="0"/>
                              <a:ea typeface="Cambria Math" panose="02040503050406030204" pitchFamily="18" charset="0"/>
                            </a:rPr>
                            <m:t>acur</m:t>
                          </m:r>
                          <m:r>
                            <a:rPr lang="pt-BR" b="0" i="0" smtClean="0">
                              <a:solidFill>
                                <a:schemeClr val="tx1"/>
                              </a:solidFill>
                              <a:latin typeface="Cambria Math" panose="02040503050406030204" pitchFamily="18" charset="0"/>
                              <a:ea typeface="Cambria Math" panose="02040503050406030204" pitchFamily="18" charset="0"/>
                            </a:rPr>
                            <m:t>á</m:t>
                          </m:r>
                          <m:r>
                            <m:rPr>
                              <m:sty m:val="p"/>
                            </m:rPr>
                            <a:rPr lang="pt-BR" b="0" i="0" smtClean="0">
                              <a:solidFill>
                                <a:schemeClr val="tx1"/>
                              </a:solidFill>
                              <a:latin typeface="Cambria Math" panose="02040503050406030204" pitchFamily="18" charset="0"/>
                              <a:ea typeface="Cambria Math" panose="02040503050406030204" pitchFamily="18" charset="0"/>
                            </a:rPr>
                            <m:t>cia</m:t>
                          </m:r>
                        </m:e>
                      </m:func>
                      <m:r>
                        <a:rPr lang="pt-BR">
                          <a:solidFill>
                            <a:schemeClr val="tx1"/>
                          </a:solidFill>
                          <a:latin typeface="Cambria Math" panose="02040503050406030204" pitchFamily="18" charset="0"/>
                        </a:rPr>
                        <m:t>=</m:t>
                      </m:r>
                      <m:limLow>
                        <m:limLowPr>
                          <m:ctrlPr>
                            <a:rPr lang="pt-BR" i="1">
                              <a:solidFill>
                                <a:schemeClr val="tx1"/>
                              </a:solidFill>
                              <a:latin typeface="Cambria Math" panose="02040503050406030204" pitchFamily="18" charset="0"/>
                            </a:rPr>
                          </m:ctrlPr>
                        </m:limLowPr>
                        <m:e>
                          <m:r>
                            <m:rPr>
                              <m:sty m:val="p"/>
                            </m:rPr>
                            <a:rPr lang="pt-BR">
                              <a:solidFill>
                                <a:schemeClr val="tx1"/>
                              </a:solidFill>
                              <a:latin typeface="Cambria Math" panose="02040503050406030204" pitchFamily="18" charset="0"/>
                            </a:rPr>
                            <m:t>lim</m:t>
                          </m:r>
                        </m:e>
                        <m:lim>
                          <m:r>
                            <m:rPr>
                              <m:sty m:val="p"/>
                            </m:rPr>
                            <a:rPr lang="pt-BR">
                              <a:solidFill>
                                <a:schemeClr val="tx1"/>
                              </a:solidFill>
                              <a:latin typeface="Cambria Math" panose="02040503050406030204" pitchFamily="18" charset="0"/>
                            </a:rPr>
                            <m:t>TP</m:t>
                          </m:r>
                          <m:r>
                            <a:rPr lang="pt-BR" i="1">
                              <a:solidFill>
                                <a:schemeClr val="tx1"/>
                              </a:solidFill>
                              <a:latin typeface="Cambria Math" panose="02040503050406030204" pitchFamily="18" charset="0"/>
                              <a:ea typeface="Cambria Math" panose="02040503050406030204" pitchFamily="18" charset="0"/>
                            </a:rPr>
                            <m:t>→∞</m:t>
                          </m:r>
                        </m:lim>
                      </m:limLow>
                      <m:d>
                        <m:dPr>
                          <m:ctrlPr>
                            <a:rPr lang="pt-BR" i="1" smtClean="0">
                              <a:solidFill>
                                <a:schemeClr val="tx1"/>
                              </a:solidFill>
                              <a:latin typeface="Cambria Math" panose="02040503050406030204" pitchFamily="18" charset="0"/>
                              <a:ea typeface="Cambria Math" panose="02040503050406030204" pitchFamily="18" charset="0"/>
                            </a:rPr>
                          </m:ctrlPr>
                        </m:dPr>
                        <m:e>
                          <m:f>
                            <m:fPr>
                              <m:ctrlPr>
                                <a:rPr lang="pt-BR" i="1">
                                  <a:solidFill>
                                    <a:schemeClr val="tx1"/>
                                  </a:solidFill>
                                  <a:latin typeface="Cambria Math" panose="02040503050406030204" pitchFamily="18" charset="0"/>
                                </a:rPr>
                              </m:ctrlPr>
                            </m:fPr>
                            <m:num>
                              <m:r>
                                <m:rPr>
                                  <m:sty m:val="p"/>
                                </m:rPr>
                                <a:rPr lang="pt-BR">
                                  <a:solidFill>
                                    <a:schemeClr val="tx1"/>
                                  </a:solidFill>
                                  <a:latin typeface="Cambria Math" panose="02040503050406030204" pitchFamily="18" charset="0"/>
                                </a:rPr>
                                <m:t>TP</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TN</m:t>
                              </m:r>
                            </m:num>
                            <m:den>
                              <m:r>
                                <m:rPr>
                                  <m:sty m:val="p"/>
                                </m:rPr>
                                <a:rPr lang="pt-BR">
                                  <a:solidFill>
                                    <a:schemeClr val="tx1"/>
                                  </a:solidFill>
                                  <a:latin typeface="Cambria Math" panose="02040503050406030204" pitchFamily="18" charset="0"/>
                                </a:rPr>
                                <m:t>TP</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TN</m:t>
                              </m:r>
                              <m:r>
                                <a:rPr lang="pt-BR" i="1">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FN</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FP</m:t>
                              </m:r>
                            </m:den>
                          </m:f>
                        </m:e>
                      </m:d>
                      <m:r>
                        <a:rPr lang="pt-BR" b="0" i="1" smtClean="0">
                          <a:solidFill>
                            <a:schemeClr val="tx1"/>
                          </a:solidFill>
                          <a:latin typeface="Cambria Math" panose="02040503050406030204" pitchFamily="18" charset="0"/>
                          <a:ea typeface="Cambria Math" panose="02040503050406030204" pitchFamily="18" charset="0"/>
                        </a:rPr>
                        <m:t>=</m:t>
                      </m:r>
                      <m:f>
                        <m:fPr>
                          <m:ctrlPr>
                            <a:rPr lang="pt-BR" i="1">
                              <a:solidFill>
                                <a:schemeClr val="tx1"/>
                              </a:solidFill>
                              <a:latin typeface="Cambria Math" panose="02040503050406030204" pitchFamily="18" charset="0"/>
                            </a:rPr>
                          </m:ctrlPr>
                        </m:fPr>
                        <m:num>
                          <m:r>
                            <m:rPr>
                              <m:sty m:val="p"/>
                            </m:rPr>
                            <a:rPr lang="pt-BR">
                              <a:solidFill>
                                <a:schemeClr val="tx1"/>
                              </a:solidFill>
                              <a:latin typeface="Cambria Math" panose="02040503050406030204" pitchFamily="18" charset="0"/>
                            </a:rPr>
                            <m:t>TP</m:t>
                          </m:r>
                        </m:num>
                        <m:den>
                          <m:r>
                            <m:rPr>
                              <m:sty m:val="p"/>
                            </m:rPr>
                            <a:rPr lang="pt-BR">
                              <a:solidFill>
                                <a:schemeClr val="tx1"/>
                              </a:solidFill>
                              <a:latin typeface="Cambria Math" panose="02040503050406030204" pitchFamily="18" charset="0"/>
                            </a:rPr>
                            <m:t>TP</m:t>
                          </m:r>
                        </m:den>
                      </m:f>
                      <m:r>
                        <a:rPr lang="pt-BR" b="0" i="1" smtClean="0">
                          <a:solidFill>
                            <a:schemeClr val="tx1"/>
                          </a:solidFill>
                          <a:latin typeface="Cambria Math" panose="02040503050406030204" pitchFamily="18" charset="0"/>
                        </a:rPr>
                        <m:t>=1</m:t>
                      </m:r>
                      <m:r>
                        <a:rPr lang="pt-BR" b="0" i="0" smtClean="0">
                          <a:solidFill>
                            <a:schemeClr val="tx1"/>
                          </a:solidFill>
                          <a:latin typeface="Cambria Math" panose="02040503050406030204" pitchFamily="18" charset="0"/>
                        </a:rPr>
                        <m:t>.</m:t>
                      </m:r>
                    </m:oMath>
                  </m:oMathPara>
                </a14:m>
                <a:endParaRPr lang="pt-BR" dirty="0">
                  <a:solidFill>
                    <a:schemeClr val="tx1"/>
                  </a:solidFill>
                </a:endParaRPr>
              </a:p>
              <a:p>
                <a:r>
                  <a:rPr lang="pt-BR" dirty="0">
                    <a:solidFill>
                      <a:schemeClr val="tx1"/>
                    </a:solidFill>
                  </a:rPr>
                  <a:t>Portanto, quando temos </a:t>
                </a:r>
                <a:r>
                  <a:rPr lang="pt-BR" b="1" i="1" dirty="0">
                    <a:solidFill>
                      <a:srgbClr val="00B050"/>
                    </a:solidFill>
                  </a:rPr>
                  <a:t>classes desbalanceadas, precisamos analisar outras métricas</a:t>
                </a:r>
                <a:r>
                  <a:rPr lang="pt-BR" dirty="0">
                    <a:solidFill>
                      <a:schemeClr val="tx1"/>
                    </a:solidFill>
                  </a:rPr>
                  <a:t>.</a:t>
                </a:r>
              </a:p>
              <a:p>
                <a:pPr lvl="1">
                  <a:buFont typeface="Wingdings" panose="05000000000000000000" pitchFamily="2" charset="2"/>
                  <a:buChar char="§"/>
                </a:pPr>
                <a:r>
                  <a:rPr lang="pt-BR" dirty="0">
                    <a:solidFill>
                      <a:schemeClr val="tx1"/>
                    </a:solidFill>
                  </a:rPr>
                  <a:t>O mesmo aconteceria se TN fosse muito maior do que TP, FN e FP</a:t>
                </a:r>
              </a:p>
              <a:p>
                <a:r>
                  <a:rPr lang="pt-BR" b="0" i="0" dirty="0">
                    <a:solidFill>
                      <a:schemeClr val="tx1"/>
                    </a:solidFill>
                    <a:effectLst/>
                  </a:rPr>
                  <a:t>Ela também é enganosa quando os custos de falsos positivos e falsos negativos não são iguais.</a:t>
                </a:r>
                <a:endParaRPr lang="pt-BR" dirty="0"/>
              </a:p>
            </p:txBody>
          </p:sp>
        </mc:Choice>
        <mc:Fallback>
          <p:sp>
            <p:nvSpPr>
              <p:cNvPr id="3" name="Espaço Reservado para Conteúdo 2">
                <a:extLst>
                  <a:ext uri="{FF2B5EF4-FFF2-40B4-BE49-F238E27FC236}">
                    <a16:creationId xmlns:a16="http://schemas.microsoft.com/office/drawing/2014/main" id="{729D007B-9E18-00C3-2CF2-47D7955EBACC}"/>
                  </a:ext>
                </a:extLst>
              </p:cNvPr>
              <p:cNvSpPr>
                <a:spLocks noGrp="1" noRot="1" noChangeAspect="1" noMove="1" noResize="1" noEditPoints="1" noAdjustHandles="1" noChangeArrowheads="1" noChangeShapeType="1" noTextEdit="1"/>
              </p:cNvSpPr>
              <p:nvPr>
                <p:ph idx="1"/>
              </p:nvPr>
            </p:nvSpPr>
            <p:spPr>
              <a:xfrm>
                <a:off x="838199" y="1690688"/>
                <a:ext cx="11189678" cy="5167312"/>
              </a:xfrm>
              <a:blipFill>
                <a:blip r:embed="rId3"/>
                <a:stretch>
                  <a:fillRect l="-926" t="-1887"/>
                </a:stretch>
              </a:blipFill>
            </p:spPr>
            <p:txBody>
              <a:bodyPr/>
              <a:lstStyle/>
              <a:p>
                <a:r>
                  <a:rPr lang="pt-BR">
                    <a:noFill/>
                  </a:rPr>
                  <a:t> </a:t>
                </a:r>
              </a:p>
            </p:txBody>
          </p:sp>
        </mc:Fallback>
      </mc:AlternateContent>
    </p:spTree>
    <p:extLst>
      <p:ext uri="{BB962C8B-B14F-4D97-AF65-F5344CB8AC3E}">
        <p14:creationId xmlns:p14="http://schemas.microsoft.com/office/powerpoint/2010/main" val="2667360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59409E-2F7C-F9FB-1D90-828F558DAD79}"/>
              </a:ext>
            </a:extLst>
          </p:cNvPr>
          <p:cNvSpPr>
            <a:spLocks noGrp="1"/>
          </p:cNvSpPr>
          <p:nvPr>
            <p:ph type="title"/>
          </p:nvPr>
        </p:nvSpPr>
        <p:spPr/>
        <p:txBody>
          <a:bodyPr/>
          <a:lstStyle/>
          <a:p>
            <a:r>
              <a:rPr lang="pt-BR" dirty="0"/>
              <a:t>Precisão</a:t>
            </a:r>
          </a:p>
        </p:txBody>
      </p:sp>
      <p:sp>
        <p:nvSpPr>
          <p:cNvPr id="3" name="Espaço Reservado para Conteúdo 2">
            <a:extLst>
              <a:ext uri="{FF2B5EF4-FFF2-40B4-BE49-F238E27FC236}">
                <a16:creationId xmlns:a16="http://schemas.microsoft.com/office/drawing/2014/main" id="{047B3338-3C79-280E-33CD-E184CC752916}"/>
              </a:ext>
            </a:extLst>
          </p:cNvPr>
          <p:cNvSpPr>
            <a:spLocks noGrp="1"/>
          </p:cNvSpPr>
          <p:nvPr>
            <p:ph idx="1"/>
          </p:nvPr>
        </p:nvSpPr>
        <p:spPr>
          <a:xfrm>
            <a:off x="4989690" y="1870780"/>
            <a:ext cx="7066844" cy="4987219"/>
          </a:xfrm>
        </p:spPr>
        <p:txBody>
          <a:bodyPr>
            <a:normAutofit/>
          </a:bodyPr>
          <a:lstStyle/>
          <a:p>
            <a:r>
              <a:rPr lang="pt-BR" b="1" dirty="0"/>
              <a:t>Precisão</a:t>
            </a:r>
            <a:r>
              <a:rPr lang="pt-BR" dirty="0"/>
              <a:t> é a proporção de exemplos da classe positiva corretamente classificados (TP) em relação a todos os exemplos atribuídos à classe positiva (TP + FP).</a:t>
            </a:r>
          </a:p>
          <a:p>
            <a:r>
              <a:rPr lang="pt-BR" dirty="0"/>
              <a:t>É uma </a:t>
            </a:r>
            <a:r>
              <a:rPr lang="pt-BR" b="1" i="1" dirty="0">
                <a:solidFill>
                  <a:srgbClr val="00B050"/>
                </a:solidFill>
              </a:rPr>
              <a:t>boa medida </a:t>
            </a:r>
            <a:r>
              <a:rPr lang="pt-BR" dirty="0"/>
              <a:t>para determinar a qualidade do classificador </a:t>
            </a:r>
            <a:r>
              <a:rPr lang="pt-BR" b="1" i="1" dirty="0">
                <a:solidFill>
                  <a:srgbClr val="00B050"/>
                </a:solidFill>
              </a:rPr>
              <a:t>quando os custos de falsos positivos são altos</a:t>
            </a:r>
            <a:r>
              <a:rPr lang="pt-BR" dirty="0"/>
              <a:t>. </a:t>
            </a:r>
          </a:p>
          <a:p>
            <a:pPr lvl="1">
              <a:buFont typeface="Wingdings" panose="05000000000000000000" pitchFamily="2" charset="2"/>
              <a:buChar char="§"/>
            </a:pPr>
            <a:r>
              <a:rPr lang="pt-BR" dirty="0"/>
              <a:t>Por exemplo, na classificação de </a:t>
            </a:r>
            <a:r>
              <a:rPr lang="pt-BR" b="1" i="1" dirty="0"/>
              <a:t>spams</a:t>
            </a:r>
            <a:r>
              <a:rPr lang="pt-BR" dirty="0"/>
              <a:t> (</a:t>
            </a:r>
            <a:r>
              <a:rPr lang="pt-BR" b="1" i="1" dirty="0"/>
              <a:t>verdadeiro positivo</a:t>
            </a:r>
            <a:r>
              <a:rPr lang="pt-BR" dirty="0"/>
              <a:t>), um </a:t>
            </a:r>
            <a:r>
              <a:rPr lang="pt-BR" b="1" i="1" dirty="0"/>
              <a:t>falso positivo </a:t>
            </a:r>
            <a:r>
              <a:rPr lang="pt-BR" dirty="0"/>
              <a:t>significa que um </a:t>
            </a:r>
            <a:r>
              <a:rPr lang="pt-BR" b="1" i="1" dirty="0" err="1"/>
              <a:t>ham</a:t>
            </a:r>
            <a:r>
              <a:rPr lang="pt-BR" dirty="0"/>
              <a:t> (</a:t>
            </a:r>
            <a:r>
              <a:rPr lang="pt-BR" b="1" i="1" dirty="0"/>
              <a:t>verdadeiro negativo</a:t>
            </a:r>
            <a:r>
              <a:rPr lang="pt-BR" dirty="0"/>
              <a:t>) foi classificado como </a:t>
            </a:r>
            <a:r>
              <a:rPr lang="pt-BR" b="1" i="1" dirty="0"/>
              <a:t>spam</a:t>
            </a:r>
            <a:r>
              <a:rPr lang="pt-BR" dirty="0"/>
              <a:t>. O usuário de </a:t>
            </a:r>
            <a:r>
              <a:rPr lang="pt-BR" i="1" dirty="0" err="1"/>
              <a:t>email</a:t>
            </a:r>
            <a:r>
              <a:rPr lang="pt-BR" dirty="0"/>
              <a:t> pode perder </a:t>
            </a:r>
            <a:r>
              <a:rPr lang="pt-BR" i="1" dirty="0" err="1"/>
              <a:t>emails</a:t>
            </a:r>
            <a:r>
              <a:rPr lang="pt-BR" dirty="0"/>
              <a:t> importantes se a </a:t>
            </a:r>
            <a:r>
              <a:rPr lang="pt-BR" b="1" i="1" dirty="0"/>
              <a:t>precisão</a:t>
            </a:r>
            <a:r>
              <a:rPr lang="pt-BR" dirty="0"/>
              <a:t> for baixa.</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A3376B35-7B47-DF75-A545-B75926FB5BB2}"/>
                  </a:ext>
                </a:extLst>
              </p:cNvPr>
              <p:cNvSpPr txBox="1"/>
              <p:nvPr/>
            </p:nvSpPr>
            <p:spPr>
              <a:xfrm>
                <a:off x="654753" y="3341865"/>
                <a:ext cx="3939823"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FP</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A3376B35-7B47-DF75-A545-B75926FB5BB2}"/>
                  </a:ext>
                </a:extLst>
              </p:cNvPr>
              <p:cNvSpPr txBox="1">
                <a:spLocks noRot="1" noChangeAspect="1" noMove="1" noResize="1" noEditPoints="1" noAdjustHandles="1" noChangeArrowheads="1" noChangeShapeType="1" noTextEdit="1"/>
              </p:cNvSpPr>
              <p:nvPr/>
            </p:nvSpPr>
            <p:spPr>
              <a:xfrm>
                <a:off x="654753" y="3341865"/>
                <a:ext cx="3939823" cy="1022524"/>
              </a:xfrm>
              <a:prstGeom prst="rect">
                <a:avLst/>
              </a:prstGeom>
              <a:blipFill>
                <a:blip r:embed="rId2"/>
                <a:stretch>
                  <a:fillRect/>
                </a:stretch>
              </a:blipFill>
            </p:spPr>
            <p:txBody>
              <a:bodyPr/>
              <a:lstStyle/>
              <a:p>
                <a:r>
                  <a:rPr lang="pt-BR">
                    <a:noFill/>
                  </a:rPr>
                  <a:t> </a:t>
                </a:r>
              </a:p>
            </p:txBody>
          </p:sp>
        </mc:Fallback>
      </mc:AlternateContent>
      <p:graphicFrame>
        <p:nvGraphicFramePr>
          <p:cNvPr id="4" name="Tabela 5">
            <a:extLst>
              <a:ext uri="{FF2B5EF4-FFF2-40B4-BE49-F238E27FC236}">
                <a16:creationId xmlns:a16="http://schemas.microsoft.com/office/drawing/2014/main" id="{0D5ABCB4-5EB5-F832-F110-AD1F2FD3532A}"/>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6" name="Retângulo 5">
            <a:extLst>
              <a:ext uri="{FF2B5EF4-FFF2-40B4-BE49-F238E27FC236}">
                <a16:creationId xmlns:a16="http://schemas.microsoft.com/office/drawing/2014/main" id="{685BDF4E-E4CF-5896-0326-96A536D9643C}"/>
              </a:ext>
            </a:extLst>
          </p:cNvPr>
          <p:cNvSpPr/>
          <p:nvPr/>
        </p:nvSpPr>
        <p:spPr>
          <a:xfrm rot="16200000">
            <a:off x="2438401" y="4876801"/>
            <a:ext cx="609602" cy="2081050"/>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38583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87A758-CC86-49D1-9698-4D8C118C40E1}"/>
              </a:ext>
            </a:extLst>
          </p:cNvPr>
          <p:cNvSpPr>
            <a:spLocks noGrp="1"/>
          </p:cNvSpPr>
          <p:nvPr>
            <p:ph type="title"/>
          </p:nvPr>
        </p:nvSpPr>
        <p:spPr/>
        <p:txBody>
          <a:bodyPr/>
          <a:lstStyle/>
          <a:p>
            <a:r>
              <a:rPr lang="pt-BR" i="1" dirty="0"/>
              <a:t>Recall</a:t>
            </a:r>
          </a:p>
        </p:txBody>
      </p:sp>
      <p:sp>
        <p:nvSpPr>
          <p:cNvPr id="3" name="Espaço Reservado para Conteúdo 2">
            <a:extLst>
              <a:ext uri="{FF2B5EF4-FFF2-40B4-BE49-F238E27FC236}">
                <a16:creationId xmlns:a16="http://schemas.microsoft.com/office/drawing/2014/main" id="{50E4F4E1-BE8B-2CDE-011D-F70A3522A287}"/>
              </a:ext>
            </a:extLst>
          </p:cNvPr>
          <p:cNvSpPr>
            <a:spLocks noGrp="1"/>
          </p:cNvSpPr>
          <p:nvPr>
            <p:ph idx="1"/>
          </p:nvPr>
        </p:nvSpPr>
        <p:spPr>
          <a:xfrm>
            <a:off x="4730045" y="1825624"/>
            <a:ext cx="7326490" cy="5032375"/>
          </a:xfrm>
        </p:spPr>
        <p:txBody>
          <a:bodyPr>
            <a:normAutofit lnSpcReduction="10000"/>
          </a:bodyPr>
          <a:lstStyle/>
          <a:p>
            <a:r>
              <a:rPr lang="pt-BR" b="1" i="1" dirty="0"/>
              <a:t>Recall</a:t>
            </a:r>
            <a:r>
              <a:rPr lang="pt-BR" dirty="0"/>
              <a:t> ou sensibilidade é a proporção de exemplos da classe positiva corretamente classificados.</a:t>
            </a:r>
            <a:endParaRPr lang="pt-BR" b="1" i="1" dirty="0"/>
          </a:p>
          <a:p>
            <a:r>
              <a:rPr lang="pt-BR" dirty="0"/>
              <a:t>O </a:t>
            </a:r>
            <a:r>
              <a:rPr lang="pt-BR" i="1" dirty="0"/>
              <a:t>recall</a:t>
            </a:r>
            <a:r>
              <a:rPr lang="pt-BR" dirty="0"/>
              <a:t> calcula quantos exemplos realmente positivos o classificador captura em relação a todos exemplos positivos. </a:t>
            </a:r>
            <a:endParaRPr lang="pt-BR" sz="2100" dirty="0"/>
          </a:p>
          <a:p>
            <a:r>
              <a:rPr lang="pt-BR" dirty="0"/>
              <a:t>É uma </a:t>
            </a:r>
            <a:r>
              <a:rPr lang="pt-BR" b="1" i="1" dirty="0">
                <a:solidFill>
                  <a:srgbClr val="00B050"/>
                </a:solidFill>
              </a:rPr>
              <a:t>boa medida </a:t>
            </a:r>
            <a:r>
              <a:rPr lang="pt-BR" dirty="0"/>
              <a:t>para determinar a qualidade de um classificador </a:t>
            </a:r>
            <a:r>
              <a:rPr lang="pt-BR" b="1" i="1" dirty="0">
                <a:solidFill>
                  <a:srgbClr val="00B050"/>
                </a:solidFill>
              </a:rPr>
              <a:t>quando os custos de falsos negativos são altos</a:t>
            </a:r>
            <a:r>
              <a:rPr lang="pt-BR" dirty="0"/>
              <a:t>.</a:t>
            </a:r>
          </a:p>
          <a:p>
            <a:pPr lvl="1">
              <a:buFont typeface="Wingdings" panose="05000000000000000000" pitchFamily="2" charset="2"/>
              <a:buChar char="§"/>
            </a:pPr>
            <a:r>
              <a:rPr lang="pt-BR" dirty="0"/>
              <a:t>Por exemplo, na classificação de doenças, se um paciente doente (</a:t>
            </a:r>
            <a:r>
              <a:rPr lang="pt-BR" b="1" i="1" dirty="0"/>
              <a:t>verdadeiro positivo</a:t>
            </a:r>
            <a:r>
              <a:rPr lang="pt-BR" dirty="0"/>
              <a:t>) for classificado como não doente (</a:t>
            </a:r>
            <a:r>
              <a:rPr lang="pt-BR" b="1" i="1" dirty="0"/>
              <a:t>falso negativo</a:t>
            </a:r>
            <a:r>
              <a:rPr lang="pt-BR" dirty="0"/>
              <a:t>). O custo associado ao </a:t>
            </a:r>
            <a:r>
              <a:rPr lang="pt-BR" b="1" i="1" dirty="0"/>
              <a:t>falso negativo </a:t>
            </a:r>
            <a:r>
              <a:rPr lang="pt-BR" dirty="0"/>
              <a:t>será extremamente alto se a doença for contagiosa.</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92F9593-43C2-2FC6-D7DF-B4A04BE65B06}"/>
                  </a:ext>
                </a:extLst>
              </p:cNvPr>
              <p:cNvSpPr txBox="1"/>
              <p:nvPr/>
            </p:nvSpPr>
            <p:spPr>
              <a:xfrm>
                <a:off x="838200" y="3319287"/>
                <a:ext cx="3417711"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𝑟𝑒𝑐𝑎𝑙𝑙</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TP</m:t>
                          </m:r>
                        </m:num>
                        <m:den>
                          <m:r>
                            <m:rPr>
                              <m:sty m:val="p"/>
                            </m:rPr>
                            <a:rPr lang="pt-BR" sz="3200" i="0">
                              <a:latin typeface="Cambria Math" panose="02040503050406030204" pitchFamily="18" charset="0"/>
                            </a:rPr>
                            <m:t>FN</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E92F9593-43C2-2FC6-D7DF-B4A04BE65B06}"/>
                  </a:ext>
                </a:extLst>
              </p:cNvPr>
              <p:cNvSpPr txBox="1">
                <a:spLocks noRot="1" noChangeAspect="1" noMove="1" noResize="1" noEditPoints="1" noAdjustHandles="1" noChangeArrowheads="1" noChangeShapeType="1" noTextEdit="1"/>
              </p:cNvSpPr>
              <p:nvPr/>
            </p:nvSpPr>
            <p:spPr>
              <a:xfrm>
                <a:off x="838200" y="3319287"/>
                <a:ext cx="3417711" cy="1022524"/>
              </a:xfrm>
              <a:prstGeom prst="rect">
                <a:avLst/>
              </a:prstGeom>
              <a:blipFill>
                <a:blip r:embed="rId2"/>
                <a:stretch>
                  <a:fillRect/>
                </a:stretch>
              </a:blipFill>
            </p:spPr>
            <p:txBody>
              <a:bodyPr/>
              <a:lstStyle/>
              <a:p>
                <a:r>
                  <a:rPr lang="pt-BR">
                    <a:noFill/>
                  </a:rPr>
                  <a:t> </a:t>
                </a:r>
              </a:p>
            </p:txBody>
          </p:sp>
        </mc:Fallback>
      </mc:AlternateContent>
      <p:graphicFrame>
        <p:nvGraphicFramePr>
          <p:cNvPr id="4" name="Tabela 5">
            <a:extLst>
              <a:ext uri="{FF2B5EF4-FFF2-40B4-BE49-F238E27FC236}">
                <a16:creationId xmlns:a16="http://schemas.microsoft.com/office/drawing/2014/main" id="{AB28634A-9E6D-BA06-E08B-AF1826CF6578}"/>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6" name="Retângulo 5">
            <a:extLst>
              <a:ext uri="{FF2B5EF4-FFF2-40B4-BE49-F238E27FC236}">
                <a16:creationId xmlns:a16="http://schemas.microsoft.com/office/drawing/2014/main" id="{894B2598-B989-4F1A-AB5A-34B5BD2133A9}"/>
              </a:ext>
            </a:extLst>
          </p:cNvPr>
          <p:cNvSpPr/>
          <p:nvPr/>
        </p:nvSpPr>
        <p:spPr>
          <a:xfrm>
            <a:off x="2848303" y="5129049"/>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40315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02418A-FD8A-4D3A-F78B-19D2F315EA09}"/>
              </a:ext>
            </a:extLst>
          </p:cNvPr>
          <p:cNvSpPr>
            <a:spLocks noGrp="1"/>
          </p:cNvSpPr>
          <p:nvPr>
            <p:ph type="title"/>
          </p:nvPr>
        </p:nvSpPr>
        <p:spPr/>
        <p:txBody>
          <a:bodyPr/>
          <a:lstStyle/>
          <a:p>
            <a:r>
              <a:rPr lang="pt-BR" dirty="0"/>
              <a:t>Especificidade</a:t>
            </a:r>
          </a:p>
        </p:txBody>
      </p:sp>
      <p:sp>
        <p:nvSpPr>
          <p:cNvPr id="3" name="Espaço Reservado para Conteúdo 2">
            <a:extLst>
              <a:ext uri="{FF2B5EF4-FFF2-40B4-BE49-F238E27FC236}">
                <a16:creationId xmlns:a16="http://schemas.microsoft.com/office/drawing/2014/main" id="{96809D8B-A4CE-3C56-037B-42A71F621C48}"/>
              </a:ext>
            </a:extLst>
          </p:cNvPr>
          <p:cNvSpPr>
            <a:spLocks noGrp="1"/>
          </p:cNvSpPr>
          <p:nvPr>
            <p:ph idx="1"/>
          </p:nvPr>
        </p:nvSpPr>
        <p:spPr>
          <a:xfrm>
            <a:off x="6201103" y="1825624"/>
            <a:ext cx="5770179" cy="5032375"/>
          </a:xfrm>
        </p:spPr>
        <p:txBody>
          <a:bodyPr/>
          <a:lstStyle/>
          <a:p>
            <a:r>
              <a:rPr lang="pt-BR" b="1" dirty="0"/>
              <a:t>Especificidade </a:t>
            </a:r>
            <a:r>
              <a:rPr lang="pt-BR" dirty="0"/>
              <a:t>ou </a:t>
            </a:r>
            <a:r>
              <a:rPr lang="pt-BR" b="1" i="1" dirty="0"/>
              <a:t>taxa de verdadeiros negativos </a:t>
            </a:r>
            <a:r>
              <a:rPr lang="pt-BR" dirty="0"/>
              <a:t>é a proporção de exemplos da classe negativa corretamente classificados.</a:t>
            </a:r>
          </a:p>
          <a:p>
            <a:endParaRPr lang="pt-BR" dirty="0"/>
          </a:p>
        </p:txBody>
      </p:sp>
      <p:graphicFrame>
        <p:nvGraphicFramePr>
          <p:cNvPr id="4" name="Tabela 5">
            <a:extLst>
              <a:ext uri="{FF2B5EF4-FFF2-40B4-BE49-F238E27FC236}">
                <a16:creationId xmlns:a16="http://schemas.microsoft.com/office/drawing/2014/main" id="{E02B334E-4F57-F983-AF39-A6FCB464ABF3}"/>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5" name="Retângulo 4">
            <a:extLst>
              <a:ext uri="{FF2B5EF4-FFF2-40B4-BE49-F238E27FC236}">
                <a16:creationId xmlns:a16="http://schemas.microsoft.com/office/drawing/2014/main" id="{8C2B580F-B223-9E7A-D76C-8F14D3E585A0}"/>
              </a:ext>
            </a:extLst>
          </p:cNvPr>
          <p:cNvSpPr/>
          <p:nvPr/>
        </p:nvSpPr>
        <p:spPr>
          <a:xfrm>
            <a:off x="1954931" y="5129049"/>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07AB995-6DB3-594A-08D2-01E5AB1E6EA9}"/>
                  </a:ext>
                </a:extLst>
              </p:cNvPr>
              <p:cNvSpPr txBox="1"/>
              <p:nvPr/>
            </p:nvSpPr>
            <p:spPr>
              <a:xfrm>
                <a:off x="838200" y="2917738"/>
                <a:ext cx="4761186" cy="102252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pt-BR" sz="3200" b="0" i="0" smtClean="0">
                          <a:latin typeface="Cambria Math" panose="02040503050406030204" pitchFamily="18" charset="0"/>
                        </a:rPr>
                        <m:t>especificidade</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m:t>
                          </m:r>
                          <m:r>
                            <m:rPr>
                              <m:sty m:val="p"/>
                            </m:rPr>
                            <a:rPr lang="pt-BR" sz="3200" b="0" i="0" smtClean="0">
                              <a:latin typeface="Cambria Math" panose="02040503050406030204" pitchFamily="18" charset="0"/>
                            </a:rPr>
                            <m:t>N</m:t>
                          </m:r>
                        </m:num>
                        <m:den>
                          <m:r>
                            <m:rPr>
                              <m:sty m:val="p"/>
                            </m:rPr>
                            <a:rPr lang="pt-BR" sz="3200" i="0">
                              <a:latin typeface="Cambria Math" panose="02040503050406030204" pitchFamily="18" charset="0"/>
                            </a:rPr>
                            <m:t>T</m:t>
                          </m:r>
                          <m:r>
                            <m:rPr>
                              <m:sty m:val="p"/>
                            </m:rPr>
                            <a:rPr lang="pt-BR" sz="3200" b="0" i="0" smtClean="0">
                              <a:latin typeface="Cambria Math" panose="02040503050406030204" pitchFamily="18" charset="0"/>
                            </a:rPr>
                            <m:t>N</m:t>
                          </m:r>
                          <m:r>
                            <a:rPr lang="pt-BR" sz="3200" i="0">
                              <a:latin typeface="Cambria Math" panose="02040503050406030204" pitchFamily="18" charset="0"/>
                            </a:rPr>
                            <m:t>+</m:t>
                          </m:r>
                          <m:r>
                            <m:rPr>
                              <m:sty m:val="p"/>
                            </m:rPr>
                            <a:rPr lang="pt-BR" sz="3200" i="0">
                              <a:latin typeface="Cambria Math" panose="02040503050406030204" pitchFamily="18" charset="0"/>
                            </a:rPr>
                            <m:t>FP</m:t>
                          </m:r>
                        </m:den>
                      </m:f>
                    </m:oMath>
                  </m:oMathPara>
                </a14:m>
                <a:endParaRPr lang="pt-BR" sz="3200" dirty="0"/>
              </a:p>
            </p:txBody>
          </p:sp>
        </mc:Choice>
        <mc:Fallback xmlns="">
          <p:sp>
            <p:nvSpPr>
              <p:cNvPr id="7" name="CaixaDeTexto 6">
                <a:extLst>
                  <a:ext uri="{FF2B5EF4-FFF2-40B4-BE49-F238E27FC236}">
                    <a16:creationId xmlns:a16="http://schemas.microsoft.com/office/drawing/2014/main" id="{A07AB995-6DB3-594A-08D2-01E5AB1E6EA9}"/>
                  </a:ext>
                </a:extLst>
              </p:cNvPr>
              <p:cNvSpPr txBox="1">
                <a:spLocks noRot="1" noChangeAspect="1" noMove="1" noResize="1" noEditPoints="1" noAdjustHandles="1" noChangeArrowheads="1" noChangeShapeType="1" noTextEdit="1"/>
              </p:cNvSpPr>
              <p:nvPr/>
            </p:nvSpPr>
            <p:spPr>
              <a:xfrm>
                <a:off x="838200" y="2917738"/>
                <a:ext cx="4761186" cy="1022524"/>
              </a:xfrm>
              <a:prstGeom prst="rect">
                <a:avLst/>
              </a:prstGeom>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480798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4F6D18B-0399-55B9-FD83-C7EDF77FF08A}"/>
                  </a:ext>
                </a:extLst>
              </p:cNvPr>
              <p:cNvSpPr>
                <a:spLocks noGrp="1"/>
              </p:cNvSpPr>
              <p:nvPr>
                <p:ph type="title"/>
              </p:nvPr>
            </p:nvSpPr>
            <p:spPr>
              <a:xfrm>
                <a:off x="838200" y="365125"/>
                <a:ext cx="10789356" cy="1325563"/>
              </a:xfrm>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a:t>)</a:t>
                </a:r>
              </a:p>
            </p:txBody>
          </p:sp>
        </mc:Choice>
        <mc:Fallback xmlns="">
          <p:sp>
            <p:nvSpPr>
              <p:cNvPr id="2" name="Título 1">
                <a:extLst>
                  <a:ext uri="{FF2B5EF4-FFF2-40B4-BE49-F238E27FC236}">
                    <a16:creationId xmlns:a16="http://schemas.microsoft.com/office/drawing/2014/main" id="{44F6D18B-0399-55B9-FD83-C7EDF77FF08A}"/>
                  </a:ext>
                </a:extLst>
              </p:cNvPr>
              <p:cNvSpPr>
                <a:spLocks noGrp="1" noRot="1" noChangeAspect="1" noMove="1" noResize="1" noEditPoints="1" noAdjustHandles="1" noChangeArrowheads="1" noChangeShapeType="1" noTextEdit="1"/>
              </p:cNvSpPr>
              <p:nvPr>
                <p:ph type="title"/>
              </p:nvPr>
            </p:nvSpPr>
            <p:spPr>
              <a:xfrm>
                <a:off x="838200" y="365125"/>
                <a:ext cx="10789356" cy="1325563"/>
              </a:xfrm>
              <a:blipFill>
                <a:blip r:embed="rId2"/>
                <a:stretch>
                  <a:fillRect l="-2318" t="-13364" b="-21198"/>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06AE9087-3D2E-DF8E-D6D3-12EDE543712C}"/>
                  </a:ext>
                </a:extLst>
              </p:cNvPr>
              <p:cNvSpPr>
                <a:spLocks noGrp="1"/>
              </p:cNvSpPr>
              <p:nvPr>
                <p:ph idx="1"/>
              </p:nvPr>
            </p:nvSpPr>
            <p:spPr>
              <a:xfrm>
                <a:off x="6462349" y="1859491"/>
                <a:ext cx="5709300" cy="4998509"/>
              </a:xfrm>
            </p:spPr>
            <p:txBody>
              <a:bodyPr>
                <a:normAutofit lnSpcReduction="10000"/>
              </a:bodyPr>
              <a:lstStyle/>
              <a:p>
                <a:r>
                  <a:rPr lang="pt-BR" dirty="0"/>
                  <a:t>É possível calcular as métricas anteriores para o cenário multiclasses (i.e.,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a:t>).</a:t>
                </a:r>
              </a:p>
              <a:p>
                <a:r>
                  <a:rPr lang="pt-BR" dirty="0"/>
                  <a:t>Para isso, basta selecionar, uma vez, cada classe como sendo a classe positiva, enquanto todas as demais classes formam a classe negativa.</a:t>
                </a:r>
              </a:p>
              <a:p>
                <a:pPr lvl="1">
                  <a:buFont typeface="Wingdings" panose="05000000000000000000" pitchFamily="2" charset="2"/>
                  <a:buChar char="§"/>
                </a:pPr>
                <a:r>
                  <a:rPr lang="pt-BR" dirty="0"/>
                  <a:t>Estratégia um-contra-o-resto.</a:t>
                </a:r>
              </a:p>
              <a:p>
                <a:r>
                  <a:rPr lang="pt-BR" dirty="0"/>
                  <a:t>Assim, obtém-se os valores das </a:t>
                </a:r>
                <a:r>
                  <a:rPr lang="pt-BR" b="1" i="1" dirty="0">
                    <a:solidFill>
                      <a:srgbClr val="00B050"/>
                    </a:solidFill>
                  </a:rPr>
                  <a:t>métricas para cada uma das </a:t>
                </a:r>
                <a14:m>
                  <m:oMath xmlns:m="http://schemas.openxmlformats.org/officeDocument/2006/math">
                    <m:r>
                      <a:rPr lang="pt-BR" b="1" i="1">
                        <a:solidFill>
                          <a:srgbClr val="00B050"/>
                        </a:solidFill>
                        <a:latin typeface="Cambria Math" panose="02040503050406030204" pitchFamily="18" charset="0"/>
                      </a:rPr>
                      <m:t>𝑸</m:t>
                    </m:r>
                  </m:oMath>
                </a14:m>
                <a:r>
                  <a:rPr lang="pt-BR" b="1" i="1" dirty="0">
                    <a:solidFill>
                      <a:srgbClr val="00B050"/>
                    </a:solidFill>
                  </a:rPr>
                  <a:t> classes</a:t>
                </a:r>
                <a:r>
                  <a:rPr lang="pt-BR" dirty="0"/>
                  <a:t>.</a:t>
                </a:r>
              </a:p>
              <a:p>
                <a:r>
                  <a:rPr lang="pt-BR" dirty="0"/>
                  <a:t>Vejamos um exemplo para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=3</m:t>
                    </m:r>
                  </m:oMath>
                </a14:m>
                <a:r>
                  <a:rPr lang="pt-BR" dirty="0"/>
                  <a:t>, ou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a:t>.</a:t>
                </a:r>
              </a:p>
              <a:p>
                <a:endParaRPr lang="pt-BR" dirty="0"/>
              </a:p>
            </p:txBody>
          </p:sp>
        </mc:Choice>
        <mc:Fallback>
          <p:sp>
            <p:nvSpPr>
              <p:cNvPr id="3" name="Espaço Reservado para Conteúdo 2">
                <a:extLst>
                  <a:ext uri="{FF2B5EF4-FFF2-40B4-BE49-F238E27FC236}">
                    <a16:creationId xmlns:a16="http://schemas.microsoft.com/office/drawing/2014/main" id="{06AE9087-3D2E-DF8E-D6D3-12EDE543712C}"/>
                  </a:ext>
                </a:extLst>
              </p:cNvPr>
              <p:cNvSpPr>
                <a:spLocks noGrp="1" noRot="1" noChangeAspect="1" noMove="1" noResize="1" noEditPoints="1" noAdjustHandles="1" noChangeArrowheads="1" noChangeShapeType="1" noTextEdit="1"/>
              </p:cNvSpPr>
              <p:nvPr>
                <p:ph idx="1"/>
              </p:nvPr>
            </p:nvSpPr>
            <p:spPr>
              <a:xfrm>
                <a:off x="6462349" y="1859491"/>
                <a:ext cx="5709300" cy="4998509"/>
              </a:xfrm>
              <a:blipFill>
                <a:blip r:embed="rId3"/>
                <a:stretch>
                  <a:fillRect l="-1921" t="-2683" r="-1494" b="-2195"/>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08325068-7110-8CDE-99D3-4E05F625B769}"/>
                  </a:ext>
                </a:extLst>
              </p:cNvPr>
              <p:cNvGraphicFramePr>
                <a:graphicFrameLocks noGrp="1"/>
              </p:cNvGraphicFramePr>
              <p:nvPr>
                <p:extLst>
                  <p:ext uri="{D42A27DB-BD31-4B8C-83A1-F6EECF244321}">
                    <p14:modId xmlns:p14="http://schemas.microsoft.com/office/powerpoint/2010/main" val="1166512468"/>
                  </p:ext>
                </p:extLst>
              </p:nvPr>
            </p:nvGraphicFramePr>
            <p:xfrm>
              <a:off x="20351" y="2766990"/>
              <a:ext cx="6276622" cy="2933897"/>
            </p:xfrm>
            <a:graphic>
              <a:graphicData uri="http://schemas.openxmlformats.org/drawingml/2006/table">
                <a:tbl>
                  <a:tblPr/>
                  <a:tblGrid>
                    <a:gridCol w="1073505">
                      <a:extLst>
                        <a:ext uri="{9D8B030D-6E8A-4147-A177-3AD203B41FA5}">
                          <a16:colId xmlns:a16="http://schemas.microsoft.com/office/drawing/2014/main" val="20000"/>
                        </a:ext>
                      </a:extLst>
                    </a:gridCol>
                    <a:gridCol w="967120">
                      <a:extLst>
                        <a:ext uri="{9D8B030D-6E8A-4147-A177-3AD203B41FA5}">
                          <a16:colId xmlns:a16="http://schemas.microsoft.com/office/drawing/2014/main" val="20001"/>
                        </a:ext>
                      </a:extLst>
                    </a:gridCol>
                    <a:gridCol w="1411999">
                      <a:extLst>
                        <a:ext uri="{9D8B030D-6E8A-4147-A177-3AD203B41FA5}">
                          <a16:colId xmlns:a16="http://schemas.microsoft.com/office/drawing/2014/main" val="20002"/>
                        </a:ext>
                      </a:extLst>
                    </a:gridCol>
                    <a:gridCol w="1411999">
                      <a:extLst>
                        <a:ext uri="{9D8B030D-6E8A-4147-A177-3AD203B41FA5}">
                          <a16:colId xmlns:a16="http://schemas.microsoft.com/office/drawing/2014/main" val="20003"/>
                        </a:ext>
                      </a:extLst>
                    </a:gridCol>
                    <a:gridCol w="1411999">
                      <a:extLst>
                        <a:ext uri="{9D8B030D-6E8A-4147-A177-3AD203B41FA5}">
                          <a16:colId xmlns:a16="http://schemas.microsoft.com/office/drawing/2014/main" val="20004"/>
                        </a:ext>
                      </a:extLst>
                    </a:gridCol>
                  </a:tblGrid>
                  <a:tr h="698713">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a:solidFill>
                                <a:srgbClr val="0000FF"/>
                              </a:solidFill>
                              <a:effectLst/>
                              <a:latin typeface="Calibri" panose="020F0502020204030204" pitchFamily="34" charset="0"/>
                            </a:rPr>
                            <a:t>Falso </a:t>
                          </a:r>
                          <a:br>
                            <a:rPr lang="pt-BR" sz="1800" b="1">
                              <a:solidFill>
                                <a:srgbClr val="0000FF"/>
                              </a:solidFill>
                              <a:effectLst/>
                              <a:latin typeface="Calibri" panose="020F0502020204030204" pitchFamily="34" charset="0"/>
                            </a:rPr>
                          </a:br>
                          <a:r>
                            <a:rPr lang="pt-BR" sz="18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a:solidFill>
                                <a:srgbClr val="0000FF"/>
                              </a:solidFill>
                              <a:effectLst/>
                              <a:latin typeface="Calibri" panose="020F0502020204030204" pitchFamily="34" charset="0"/>
                            </a:rPr>
                            <a:t>Falso </a:t>
                          </a:r>
                          <a:br>
                            <a:rPr lang="pt-BR" sz="1800" b="1">
                              <a:solidFill>
                                <a:srgbClr val="0000FF"/>
                              </a:solidFill>
                              <a:effectLst/>
                              <a:latin typeface="Calibri" panose="020F0502020204030204" pitchFamily="34" charset="0"/>
                            </a:rPr>
                          </a:br>
                          <a:r>
                            <a:rPr lang="pt-BR" sz="18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8713">
                    <a:tc vMerge="1">
                      <a:txBody>
                        <a:bodyPr/>
                        <a:lstStyle/>
                        <a:p>
                          <a:endParaRPr lang="pt-BR"/>
                        </a:p>
                      </a:txBody>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8713">
                    <a:tc vMerge="1">
                      <a:txBody>
                        <a:bodyPr/>
                        <a:lstStyle/>
                        <a:p>
                          <a:endParaRPr lang="pt-BR"/>
                        </a:p>
                      </a:txBody>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887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41887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p:graphicFrame>
            <p:nvGraphicFramePr>
              <p:cNvPr id="4" name="Table 3">
                <a:extLst>
                  <a:ext uri="{FF2B5EF4-FFF2-40B4-BE49-F238E27FC236}">
                    <a16:creationId xmlns:a16="http://schemas.microsoft.com/office/drawing/2014/main" id="{08325068-7110-8CDE-99D3-4E05F625B769}"/>
                  </a:ext>
                </a:extLst>
              </p:cNvPr>
              <p:cNvGraphicFramePr>
                <a:graphicFrameLocks noGrp="1"/>
              </p:cNvGraphicFramePr>
              <p:nvPr>
                <p:extLst>
                  <p:ext uri="{D42A27DB-BD31-4B8C-83A1-F6EECF244321}">
                    <p14:modId xmlns:p14="http://schemas.microsoft.com/office/powerpoint/2010/main" val="1166512468"/>
                  </p:ext>
                </p:extLst>
              </p:nvPr>
            </p:nvGraphicFramePr>
            <p:xfrm>
              <a:off x="20351" y="2766990"/>
              <a:ext cx="6276622" cy="2933897"/>
            </p:xfrm>
            <a:graphic>
              <a:graphicData uri="http://schemas.openxmlformats.org/drawingml/2006/table">
                <a:tbl>
                  <a:tblPr/>
                  <a:tblGrid>
                    <a:gridCol w="1073505">
                      <a:extLst>
                        <a:ext uri="{9D8B030D-6E8A-4147-A177-3AD203B41FA5}">
                          <a16:colId xmlns:a16="http://schemas.microsoft.com/office/drawing/2014/main" val="20000"/>
                        </a:ext>
                      </a:extLst>
                    </a:gridCol>
                    <a:gridCol w="967120">
                      <a:extLst>
                        <a:ext uri="{9D8B030D-6E8A-4147-A177-3AD203B41FA5}">
                          <a16:colId xmlns:a16="http://schemas.microsoft.com/office/drawing/2014/main" val="20001"/>
                        </a:ext>
                      </a:extLst>
                    </a:gridCol>
                    <a:gridCol w="1411999">
                      <a:extLst>
                        <a:ext uri="{9D8B030D-6E8A-4147-A177-3AD203B41FA5}">
                          <a16:colId xmlns:a16="http://schemas.microsoft.com/office/drawing/2014/main" val="20002"/>
                        </a:ext>
                      </a:extLst>
                    </a:gridCol>
                    <a:gridCol w="1411999">
                      <a:extLst>
                        <a:ext uri="{9D8B030D-6E8A-4147-A177-3AD203B41FA5}">
                          <a16:colId xmlns:a16="http://schemas.microsoft.com/office/drawing/2014/main" val="20003"/>
                        </a:ext>
                      </a:extLst>
                    </a:gridCol>
                    <a:gridCol w="1411999">
                      <a:extLst>
                        <a:ext uri="{9D8B030D-6E8A-4147-A177-3AD203B41FA5}">
                          <a16:colId xmlns:a16="http://schemas.microsoft.com/office/drawing/2014/main" val="20004"/>
                        </a:ext>
                      </a:extLst>
                    </a:gridCol>
                  </a:tblGrid>
                  <a:tr h="698713">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111321" t="-870" r="-438994" b="-337391"/>
                          </a:stretch>
                        </a:blipFill>
                      </a:tcPr>
                    </a:tc>
                    <a:tc>
                      <a:txBody>
                        <a:bodyPr/>
                        <a:lstStyle/>
                        <a:p>
                          <a:pPr algn="ctr" rtl="0" fontAlgn="b"/>
                          <a:r>
                            <a:rPr lang="pt-BR" sz="1800" b="1" dirty="0">
                              <a:solidFill>
                                <a:srgbClr val="00FF00"/>
                              </a:solidFill>
                              <a:effectLst/>
                              <a:latin typeface="Calibri" panose="020F0502020204030204" pitchFamily="34" charset="0"/>
                            </a:rPr>
                            <a:t>Verdadeiro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a:solidFill>
                                <a:srgbClr val="0000FF"/>
                              </a:solidFill>
                              <a:effectLst/>
                              <a:latin typeface="Calibri" panose="020F0502020204030204" pitchFamily="34" charset="0"/>
                            </a:rPr>
                            <a:t>Falso </a:t>
                          </a:r>
                          <a:br>
                            <a:rPr lang="pt-BR" sz="1800" b="1">
                              <a:solidFill>
                                <a:srgbClr val="0000FF"/>
                              </a:solidFill>
                              <a:effectLst/>
                              <a:latin typeface="Calibri" panose="020F0502020204030204" pitchFamily="34" charset="0"/>
                            </a:rPr>
                          </a:br>
                          <a:r>
                            <a:rPr lang="pt-BR" sz="18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a:solidFill>
                                <a:srgbClr val="0000FF"/>
                              </a:solidFill>
                              <a:effectLst/>
                              <a:latin typeface="Calibri" panose="020F0502020204030204" pitchFamily="34" charset="0"/>
                            </a:rPr>
                            <a:t>Falso </a:t>
                          </a:r>
                          <a:br>
                            <a:rPr lang="pt-BR" sz="1800" b="1">
                              <a:solidFill>
                                <a:srgbClr val="0000FF"/>
                              </a:solidFill>
                              <a:effectLst/>
                              <a:latin typeface="Calibri" panose="020F0502020204030204" pitchFamily="34" charset="0"/>
                            </a:rPr>
                          </a:br>
                          <a:r>
                            <a:rPr lang="pt-BR" sz="18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8713">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111321" t="-100870" r="-438994" b="-237391"/>
                          </a:stretch>
                        </a:blipFill>
                      </a:tcPr>
                    </a:tc>
                    <a:tc>
                      <a:txBody>
                        <a:bodyPr/>
                        <a:lstStyle/>
                        <a:p>
                          <a:pPr algn="ctr" rtl="0" fontAlgn="b"/>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8713">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111321" t="-200870" r="-438994" b="-137391"/>
                          </a:stretch>
                        </a:blipFill>
                      </a:tcPr>
                    </a:tc>
                    <a:tc>
                      <a:txBody>
                        <a:bodyPr/>
                        <a:lstStyle/>
                        <a:p>
                          <a:pPr algn="ctr" rtl="0" fontAlgn="b"/>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887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144828" t="-501449" r="-200862" b="-12898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245887" t="-501449" r="-101732" b="-12898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344397" t="-501449" r="-1293" b="-128986"/>
                          </a:stretch>
                        </a:blipFill>
                      </a:tcPr>
                    </a:tc>
                    <a:extLst>
                      <a:ext uri="{0D108BD9-81ED-4DB2-BD59-A6C34878D82A}">
                        <a16:rowId xmlns:a16="http://schemas.microsoft.com/office/drawing/2014/main" val="10003"/>
                      </a:ext>
                    </a:extLst>
                  </a:tr>
                  <a:tr h="41887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C5882695-5DE1-C1D3-36F2-0FBA637ABB6A}"/>
                  </a:ext>
                </a:extLst>
              </p:cNvPr>
              <p:cNvSpPr txBox="1"/>
              <p:nvPr/>
            </p:nvSpPr>
            <p:spPr>
              <a:xfrm>
                <a:off x="2063640" y="2305325"/>
                <a:ext cx="4233333"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1</m:t>
                        </m:r>
                      </m:sub>
                    </m:sSub>
                  </m:oMath>
                </a14:m>
                <a:r>
                  <a:rPr lang="pt-BR" sz="2400" dirty="0"/>
                  <a:t> é a positiva.</a:t>
                </a:r>
              </a:p>
            </p:txBody>
          </p:sp>
        </mc:Choice>
        <mc:Fallback>
          <p:sp>
            <p:nvSpPr>
              <p:cNvPr id="5" name="CaixaDeTexto 4">
                <a:extLst>
                  <a:ext uri="{FF2B5EF4-FFF2-40B4-BE49-F238E27FC236}">
                    <a16:creationId xmlns:a16="http://schemas.microsoft.com/office/drawing/2014/main" id="{C5882695-5DE1-C1D3-36F2-0FBA637ABB6A}"/>
                  </a:ext>
                </a:extLst>
              </p:cNvPr>
              <p:cNvSpPr txBox="1">
                <a:spLocks noRot="1" noChangeAspect="1" noMove="1" noResize="1" noEditPoints="1" noAdjustHandles="1" noChangeArrowheads="1" noChangeShapeType="1" noTextEdit="1"/>
              </p:cNvSpPr>
              <p:nvPr/>
            </p:nvSpPr>
            <p:spPr>
              <a:xfrm>
                <a:off x="2063640" y="2305325"/>
                <a:ext cx="4233333" cy="461665"/>
              </a:xfrm>
              <a:prstGeom prst="rect">
                <a:avLst/>
              </a:prstGeom>
              <a:blipFill>
                <a:blip r:embed="rId5"/>
                <a:stretch>
                  <a:fillRect t="-10526" b="-28947"/>
                </a:stretch>
              </a:blipFill>
            </p:spPr>
            <p:txBody>
              <a:bodyPr/>
              <a:lstStyle/>
              <a:p>
                <a:r>
                  <a:rPr lang="pt-BR">
                    <a:noFill/>
                  </a:rPr>
                  <a:t> </a:t>
                </a:r>
              </a:p>
            </p:txBody>
          </p:sp>
        </mc:Fallback>
      </mc:AlternateContent>
    </p:spTree>
    <p:extLst>
      <p:ext uri="{BB962C8B-B14F-4D97-AF65-F5344CB8AC3E}">
        <p14:creationId xmlns:p14="http://schemas.microsoft.com/office/powerpoint/2010/main" val="1586031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6F3810FD-8C1E-E235-CDF3-A845D40ED979}"/>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a:t>)</a:t>
                </a:r>
              </a:p>
            </p:txBody>
          </p:sp>
        </mc:Choice>
        <mc:Fallback xmlns="">
          <p:sp>
            <p:nvSpPr>
              <p:cNvPr id="2" name="Título 1">
                <a:extLst>
                  <a:ext uri="{FF2B5EF4-FFF2-40B4-BE49-F238E27FC236}">
                    <a16:creationId xmlns:a16="http://schemas.microsoft.com/office/drawing/2014/main" id="{6F3810FD-8C1E-E235-CDF3-A845D40ED979}"/>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graphicFrame>
            <p:nvGraphicFramePr>
              <p:cNvPr id="4" name="Table 4">
                <a:extLst>
                  <a:ext uri="{FF2B5EF4-FFF2-40B4-BE49-F238E27FC236}">
                    <a16:creationId xmlns:a16="http://schemas.microsoft.com/office/drawing/2014/main" id="{F549053F-BDE4-C8D3-A996-B46C550898B5}"/>
                  </a:ext>
                </a:extLst>
              </p:cNvPr>
              <p:cNvGraphicFramePr>
                <a:graphicFrameLocks noGrp="1"/>
              </p:cNvGraphicFramePr>
              <p:nvPr>
                <p:extLst>
                  <p:ext uri="{D42A27DB-BD31-4B8C-83A1-F6EECF244321}">
                    <p14:modId xmlns:p14="http://schemas.microsoft.com/office/powerpoint/2010/main" val="3635949868"/>
                  </p:ext>
                </p:extLst>
              </p:nvPr>
            </p:nvGraphicFramePr>
            <p:xfrm>
              <a:off x="349958" y="2834725"/>
              <a:ext cx="5610576" cy="3040125"/>
            </p:xfrm>
            <a:graphic>
              <a:graphicData uri="http://schemas.openxmlformats.org/drawingml/2006/table">
                <a:tbl>
                  <a:tblPr/>
                  <a:tblGrid>
                    <a:gridCol w="1083731">
                      <a:extLst>
                        <a:ext uri="{9D8B030D-6E8A-4147-A177-3AD203B41FA5}">
                          <a16:colId xmlns:a16="http://schemas.microsoft.com/office/drawing/2014/main" val="20000"/>
                        </a:ext>
                      </a:extLst>
                    </a:gridCol>
                    <a:gridCol w="740353">
                      <a:extLst>
                        <a:ext uri="{9D8B030D-6E8A-4147-A177-3AD203B41FA5}">
                          <a16:colId xmlns:a16="http://schemas.microsoft.com/office/drawing/2014/main" val="20001"/>
                        </a:ext>
                      </a:extLst>
                    </a:gridCol>
                    <a:gridCol w="1262164">
                      <a:extLst>
                        <a:ext uri="{9D8B030D-6E8A-4147-A177-3AD203B41FA5}">
                          <a16:colId xmlns:a16="http://schemas.microsoft.com/office/drawing/2014/main" val="20002"/>
                        </a:ext>
                      </a:extLst>
                    </a:gridCol>
                    <a:gridCol w="1262164">
                      <a:extLst>
                        <a:ext uri="{9D8B030D-6E8A-4147-A177-3AD203B41FA5}">
                          <a16:colId xmlns:a16="http://schemas.microsoft.com/office/drawing/2014/main" val="20003"/>
                        </a:ext>
                      </a:extLst>
                    </a:gridCol>
                    <a:gridCol w="1262164">
                      <a:extLst>
                        <a:ext uri="{9D8B030D-6E8A-4147-A177-3AD203B41FA5}">
                          <a16:colId xmlns:a16="http://schemas.microsoft.com/office/drawing/2014/main" val="20004"/>
                        </a:ext>
                      </a:extLst>
                    </a:gridCol>
                  </a:tblGrid>
                  <a:tr h="627976">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49251">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49251">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4377">
                    <a:tc rowSpan="2" gridSpan="2">
                      <a:txBody>
                        <a:bodyPr/>
                        <a:lstStyle/>
                        <a:p>
                          <a:pPr rtl="0" fontAlgn="b"/>
                          <a:endParaRPr lang="pt-BR" sz="18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34377">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p:graphicFrame>
            <p:nvGraphicFramePr>
              <p:cNvPr id="4" name="Table 4">
                <a:extLst>
                  <a:ext uri="{FF2B5EF4-FFF2-40B4-BE49-F238E27FC236}">
                    <a16:creationId xmlns:a16="http://schemas.microsoft.com/office/drawing/2014/main" id="{F549053F-BDE4-C8D3-A996-B46C550898B5}"/>
                  </a:ext>
                </a:extLst>
              </p:cNvPr>
              <p:cNvGraphicFramePr>
                <a:graphicFrameLocks noGrp="1"/>
              </p:cNvGraphicFramePr>
              <p:nvPr>
                <p:extLst>
                  <p:ext uri="{D42A27DB-BD31-4B8C-83A1-F6EECF244321}">
                    <p14:modId xmlns:p14="http://schemas.microsoft.com/office/powerpoint/2010/main" val="3635949868"/>
                  </p:ext>
                </p:extLst>
              </p:nvPr>
            </p:nvGraphicFramePr>
            <p:xfrm>
              <a:off x="349958" y="2834725"/>
              <a:ext cx="5610576" cy="3040125"/>
            </p:xfrm>
            <a:graphic>
              <a:graphicData uri="http://schemas.openxmlformats.org/drawingml/2006/table">
                <a:tbl>
                  <a:tblPr/>
                  <a:tblGrid>
                    <a:gridCol w="1083731">
                      <a:extLst>
                        <a:ext uri="{9D8B030D-6E8A-4147-A177-3AD203B41FA5}">
                          <a16:colId xmlns:a16="http://schemas.microsoft.com/office/drawing/2014/main" val="20000"/>
                        </a:ext>
                      </a:extLst>
                    </a:gridCol>
                    <a:gridCol w="740353">
                      <a:extLst>
                        <a:ext uri="{9D8B030D-6E8A-4147-A177-3AD203B41FA5}">
                          <a16:colId xmlns:a16="http://schemas.microsoft.com/office/drawing/2014/main" val="20001"/>
                        </a:ext>
                      </a:extLst>
                    </a:gridCol>
                    <a:gridCol w="1262164">
                      <a:extLst>
                        <a:ext uri="{9D8B030D-6E8A-4147-A177-3AD203B41FA5}">
                          <a16:colId xmlns:a16="http://schemas.microsoft.com/office/drawing/2014/main" val="20002"/>
                        </a:ext>
                      </a:extLst>
                    </a:gridCol>
                    <a:gridCol w="1262164">
                      <a:extLst>
                        <a:ext uri="{9D8B030D-6E8A-4147-A177-3AD203B41FA5}">
                          <a16:colId xmlns:a16="http://schemas.microsoft.com/office/drawing/2014/main" val="20003"/>
                        </a:ext>
                      </a:extLst>
                    </a:gridCol>
                    <a:gridCol w="1262164">
                      <a:extLst>
                        <a:ext uri="{9D8B030D-6E8A-4147-A177-3AD203B41FA5}">
                          <a16:colId xmlns:a16="http://schemas.microsoft.com/office/drawing/2014/main" val="20004"/>
                        </a:ext>
                      </a:extLst>
                    </a:gridCol>
                  </a:tblGrid>
                  <a:tr h="861060">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7934" t="-7092" r="-515702" b="-268085"/>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49251">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7934" t="-141121" r="-515702" b="-253271"/>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61060">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7934" t="-182979" r="-515702" b="-92199"/>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4377">
                    <a:tc rowSpan="2" gridSpan="2">
                      <a:txBody>
                        <a:bodyPr/>
                        <a:lstStyle/>
                        <a:p>
                          <a:pPr rtl="0" fontAlgn="b"/>
                          <a:endParaRPr lang="pt-BR" sz="18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4231" t="-725455" r="-200000" b="-136364"/>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45411" t="-725455" r="-100966" b="-136364"/>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5411" t="-725455" r="-966" b="-136364"/>
                          </a:stretch>
                        </a:blipFill>
                      </a:tcPr>
                    </a:tc>
                    <a:extLst>
                      <a:ext uri="{0D108BD9-81ED-4DB2-BD59-A6C34878D82A}">
                        <a16:rowId xmlns:a16="http://schemas.microsoft.com/office/drawing/2014/main" val="10003"/>
                      </a:ext>
                    </a:extLst>
                  </a:tr>
                  <a:tr h="334377">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5" name="Table 5">
                <a:extLst>
                  <a:ext uri="{FF2B5EF4-FFF2-40B4-BE49-F238E27FC236}">
                    <a16:creationId xmlns:a16="http://schemas.microsoft.com/office/drawing/2014/main" id="{A4FF6500-B127-E5EB-2288-D345D9AB581B}"/>
                  </a:ext>
                </a:extLst>
              </p:cNvPr>
              <p:cNvGraphicFramePr>
                <a:graphicFrameLocks noGrp="1"/>
              </p:cNvGraphicFramePr>
              <p:nvPr>
                <p:extLst>
                  <p:ext uri="{D42A27DB-BD31-4B8C-83A1-F6EECF244321}">
                    <p14:modId xmlns:p14="http://schemas.microsoft.com/office/powerpoint/2010/main" val="99424126"/>
                  </p:ext>
                </p:extLst>
              </p:nvPr>
            </p:nvGraphicFramePr>
            <p:xfrm>
              <a:off x="6355645" y="2834725"/>
              <a:ext cx="5610577" cy="3040125"/>
            </p:xfrm>
            <a:graphic>
              <a:graphicData uri="http://schemas.openxmlformats.org/drawingml/2006/table">
                <a:tbl>
                  <a:tblPr/>
                  <a:tblGrid>
                    <a:gridCol w="1128888">
                      <a:extLst>
                        <a:ext uri="{9D8B030D-6E8A-4147-A177-3AD203B41FA5}">
                          <a16:colId xmlns:a16="http://schemas.microsoft.com/office/drawing/2014/main" val="20000"/>
                        </a:ext>
                      </a:extLst>
                    </a:gridCol>
                    <a:gridCol w="695197">
                      <a:extLst>
                        <a:ext uri="{9D8B030D-6E8A-4147-A177-3AD203B41FA5}">
                          <a16:colId xmlns:a16="http://schemas.microsoft.com/office/drawing/2014/main" val="20001"/>
                        </a:ext>
                      </a:extLst>
                    </a:gridCol>
                    <a:gridCol w="1262164">
                      <a:extLst>
                        <a:ext uri="{9D8B030D-6E8A-4147-A177-3AD203B41FA5}">
                          <a16:colId xmlns:a16="http://schemas.microsoft.com/office/drawing/2014/main" val="20002"/>
                        </a:ext>
                      </a:extLst>
                    </a:gridCol>
                    <a:gridCol w="1262164">
                      <a:extLst>
                        <a:ext uri="{9D8B030D-6E8A-4147-A177-3AD203B41FA5}">
                          <a16:colId xmlns:a16="http://schemas.microsoft.com/office/drawing/2014/main" val="20003"/>
                        </a:ext>
                      </a:extLst>
                    </a:gridCol>
                    <a:gridCol w="1262164">
                      <a:extLst>
                        <a:ext uri="{9D8B030D-6E8A-4147-A177-3AD203B41FA5}">
                          <a16:colId xmlns:a16="http://schemas.microsoft.com/office/drawing/2014/main" val="20004"/>
                        </a:ext>
                      </a:extLst>
                    </a:gridCol>
                  </a:tblGrid>
                  <a:tr h="627976">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49251">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49251">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FF00"/>
                              </a:solidFill>
                              <a:effectLst/>
                              <a:latin typeface="Calibri" panose="020F0502020204030204" pitchFamily="34" charset="0"/>
                            </a:rPr>
                            <a:t>Verdadeiro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4377">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34377">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p:graphicFrame>
            <p:nvGraphicFramePr>
              <p:cNvPr id="5" name="Table 5">
                <a:extLst>
                  <a:ext uri="{FF2B5EF4-FFF2-40B4-BE49-F238E27FC236}">
                    <a16:creationId xmlns:a16="http://schemas.microsoft.com/office/drawing/2014/main" id="{A4FF6500-B127-E5EB-2288-D345D9AB581B}"/>
                  </a:ext>
                </a:extLst>
              </p:cNvPr>
              <p:cNvGraphicFramePr>
                <a:graphicFrameLocks noGrp="1"/>
              </p:cNvGraphicFramePr>
              <p:nvPr>
                <p:extLst>
                  <p:ext uri="{D42A27DB-BD31-4B8C-83A1-F6EECF244321}">
                    <p14:modId xmlns:p14="http://schemas.microsoft.com/office/powerpoint/2010/main" val="99424126"/>
                  </p:ext>
                </p:extLst>
              </p:nvPr>
            </p:nvGraphicFramePr>
            <p:xfrm>
              <a:off x="6355645" y="2834725"/>
              <a:ext cx="5610577" cy="3040125"/>
            </p:xfrm>
            <a:graphic>
              <a:graphicData uri="http://schemas.openxmlformats.org/drawingml/2006/table">
                <a:tbl>
                  <a:tblPr/>
                  <a:tblGrid>
                    <a:gridCol w="1128888">
                      <a:extLst>
                        <a:ext uri="{9D8B030D-6E8A-4147-A177-3AD203B41FA5}">
                          <a16:colId xmlns:a16="http://schemas.microsoft.com/office/drawing/2014/main" val="20000"/>
                        </a:ext>
                      </a:extLst>
                    </a:gridCol>
                    <a:gridCol w="695197">
                      <a:extLst>
                        <a:ext uri="{9D8B030D-6E8A-4147-A177-3AD203B41FA5}">
                          <a16:colId xmlns:a16="http://schemas.microsoft.com/office/drawing/2014/main" val="20001"/>
                        </a:ext>
                      </a:extLst>
                    </a:gridCol>
                    <a:gridCol w="1262164">
                      <a:extLst>
                        <a:ext uri="{9D8B030D-6E8A-4147-A177-3AD203B41FA5}">
                          <a16:colId xmlns:a16="http://schemas.microsoft.com/office/drawing/2014/main" val="20002"/>
                        </a:ext>
                      </a:extLst>
                    </a:gridCol>
                    <a:gridCol w="1262164">
                      <a:extLst>
                        <a:ext uri="{9D8B030D-6E8A-4147-A177-3AD203B41FA5}">
                          <a16:colId xmlns:a16="http://schemas.microsoft.com/office/drawing/2014/main" val="20003"/>
                        </a:ext>
                      </a:extLst>
                    </a:gridCol>
                    <a:gridCol w="1262164">
                      <a:extLst>
                        <a:ext uri="{9D8B030D-6E8A-4147-A177-3AD203B41FA5}">
                          <a16:colId xmlns:a16="http://schemas.microsoft.com/office/drawing/2014/main" val="20004"/>
                        </a:ext>
                      </a:extLst>
                    </a:gridCol>
                  </a:tblGrid>
                  <a:tr h="861060">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163158" t="-7092" r="-548246" b="-268085"/>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861060">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163158" t="-106338" r="-548246" b="-166197"/>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49251">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163158" t="-276415" r="-548246" b="-122642"/>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FF00"/>
                              </a:solidFill>
                              <a:effectLst/>
                              <a:latin typeface="Calibri" panose="020F0502020204030204" pitchFamily="34" charset="0"/>
                            </a:rPr>
                            <a:t>Verdadeiro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4377">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144231" t="-725455" r="-200481" b="-136364"/>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245411" t="-725455" r="-101449" b="-136364"/>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4"/>
                          <a:stretch>
                            <a:fillRect l="-345411" t="-725455" r="-1449" b="-136364"/>
                          </a:stretch>
                        </a:blipFill>
                      </a:tcPr>
                    </a:tc>
                    <a:extLst>
                      <a:ext uri="{0D108BD9-81ED-4DB2-BD59-A6C34878D82A}">
                        <a16:rowId xmlns:a16="http://schemas.microsoft.com/office/drawing/2014/main" val="10003"/>
                      </a:ext>
                    </a:extLst>
                  </a:tr>
                  <a:tr h="334377">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B7DCAE37-0B68-31FE-C4B4-15B3A38CF8F2}"/>
                  </a:ext>
                </a:extLst>
              </p:cNvPr>
              <p:cNvSpPr txBox="1"/>
              <p:nvPr/>
            </p:nvSpPr>
            <p:spPr>
              <a:xfrm>
                <a:off x="2167466" y="2365178"/>
                <a:ext cx="3793067"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2</m:t>
                        </m:r>
                      </m:sub>
                    </m:sSub>
                  </m:oMath>
                </a14:m>
                <a:r>
                  <a:rPr lang="pt-BR" sz="2400" dirty="0"/>
                  <a:t> é a positiva.</a:t>
                </a:r>
              </a:p>
            </p:txBody>
          </p:sp>
        </mc:Choice>
        <mc:Fallback xmlns="">
          <p:sp>
            <p:nvSpPr>
              <p:cNvPr id="6" name="CaixaDeTexto 5">
                <a:extLst>
                  <a:ext uri="{FF2B5EF4-FFF2-40B4-BE49-F238E27FC236}">
                    <a16:creationId xmlns:a16="http://schemas.microsoft.com/office/drawing/2014/main" id="{B7DCAE37-0B68-31FE-C4B4-15B3A38CF8F2}"/>
                  </a:ext>
                </a:extLst>
              </p:cNvPr>
              <p:cNvSpPr txBox="1">
                <a:spLocks noRot="1" noChangeAspect="1" noMove="1" noResize="1" noEditPoints="1" noAdjustHandles="1" noChangeArrowheads="1" noChangeShapeType="1" noTextEdit="1"/>
              </p:cNvSpPr>
              <p:nvPr/>
            </p:nvSpPr>
            <p:spPr>
              <a:xfrm>
                <a:off x="2167466" y="2365178"/>
                <a:ext cx="3793067" cy="461665"/>
              </a:xfrm>
              <a:prstGeom prst="rect">
                <a:avLst/>
              </a:prstGeom>
              <a:blipFill>
                <a:blip r:embed="rId5"/>
                <a:stretch>
                  <a:fillRect t="-10526" b="-289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FA95A716-2329-11F1-7CC2-2B3C42F20DCF}"/>
                  </a:ext>
                </a:extLst>
              </p:cNvPr>
              <p:cNvSpPr txBox="1"/>
              <p:nvPr/>
            </p:nvSpPr>
            <p:spPr>
              <a:xfrm>
                <a:off x="8173155" y="2374387"/>
                <a:ext cx="3793067"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3</m:t>
                        </m:r>
                      </m:sub>
                    </m:sSub>
                    <m:r>
                      <a:rPr lang="pt-BR" sz="2400" b="0" i="1" smtClean="0">
                        <a:latin typeface="Cambria Math" panose="02040503050406030204" pitchFamily="18" charset="0"/>
                      </a:rPr>
                      <m:t> </m:t>
                    </m:r>
                  </m:oMath>
                </a14:m>
                <a:r>
                  <a:rPr lang="pt-BR" sz="2400" dirty="0"/>
                  <a:t>é a positiva.</a:t>
                </a:r>
              </a:p>
            </p:txBody>
          </p:sp>
        </mc:Choice>
        <mc:Fallback xmlns="">
          <p:sp>
            <p:nvSpPr>
              <p:cNvPr id="7" name="CaixaDeTexto 6">
                <a:extLst>
                  <a:ext uri="{FF2B5EF4-FFF2-40B4-BE49-F238E27FC236}">
                    <a16:creationId xmlns:a16="http://schemas.microsoft.com/office/drawing/2014/main" id="{FA95A716-2329-11F1-7CC2-2B3C42F20DCF}"/>
                  </a:ext>
                </a:extLst>
              </p:cNvPr>
              <p:cNvSpPr txBox="1">
                <a:spLocks noRot="1" noChangeAspect="1" noMove="1" noResize="1" noEditPoints="1" noAdjustHandles="1" noChangeArrowheads="1" noChangeShapeType="1" noTextEdit="1"/>
              </p:cNvSpPr>
              <p:nvPr/>
            </p:nvSpPr>
            <p:spPr>
              <a:xfrm>
                <a:off x="8173155" y="2374387"/>
                <a:ext cx="3793067" cy="461665"/>
              </a:xfrm>
              <a:prstGeom prst="rect">
                <a:avLst/>
              </a:prstGeom>
              <a:blipFill>
                <a:blip r:embed="rId6"/>
                <a:stretch>
                  <a:fillRect t="-9211" b="-28947"/>
                </a:stretch>
              </a:blipFill>
            </p:spPr>
            <p:txBody>
              <a:bodyPr/>
              <a:lstStyle/>
              <a:p>
                <a:r>
                  <a:rPr lang="pt-BR">
                    <a:noFill/>
                  </a:rPr>
                  <a:t> </a:t>
                </a:r>
              </a:p>
            </p:txBody>
          </p:sp>
        </mc:Fallback>
      </mc:AlternateContent>
    </p:spTree>
    <p:extLst>
      <p:ext uri="{BB962C8B-B14F-4D97-AF65-F5344CB8AC3E}">
        <p14:creationId xmlns:p14="http://schemas.microsoft.com/office/powerpoint/2010/main" val="2871426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F87474-9D5C-0B3D-63E8-AD1CF986CDF4}"/>
              </a:ext>
            </a:extLst>
          </p:cNvPr>
          <p:cNvSpPr>
            <a:spLocks noGrp="1"/>
          </p:cNvSpPr>
          <p:nvPr>
            <p:ph type="title"/>
          </p:nvPr>
        </p:nvSpPr>
        <p:spPr/>
        <p:txBody>
          <a:bodyPr/>
          <a:lstStyle/>
          <a:p>
            <a:r>
              <a:rPr lang="pt-BR" dirty="0"/>
              <a:t>Precisão versus </a:t>
            </a:r>
            <a:r>
              <a:rPr lang="pt-BR" i="1" dirty="0"/>
              <a:t>recall</a:t>
            </a:r>
          </a:p>
        </p:txBody>
      </p:sp>
      <p:sp>
        <p:nvSpPr>
          <p:cNvPr id="3" name="Espaço Reservado para Conteúdo 2">
            <a:extLst>
              <a:ext uri="{FF2B5EF4-FFF2-40B4-BE49-F238E27FC236}">
                <a16:creationId xmlns:a16="http://schemas.microsoft.com/office/drawing/2014/main" id="{82DAA94B-AA8F-AF15-EE11-8B107DF8C311}"/>
              </a:ext>
            </a:extLst>
          </p:cNvPr>
          <p:cNvSpPr>
            <a:spLocks noGrp="1"/>
          </p:cNvSpPr>
          <p:nvPr>
            <p:ph idx="1"/>
          </p:nvPr>
        </p:nvSpPr>
        <p:spPr>
          <a:xfrm>
            <a:off x="5710136" y="1825624"/>
            <a:ext cx="6352162" cy="5032375"/>
          </a:xfrm>
        </p:spPr>
        <p:txBody>
          <a:bodyPr>
            <a:normAutofit lnSpcReduction="10000"/>
          </a:bodyPr>
          <a:lstStyle/>
          <a:p>
            <a:r>
              <a:rPr lang="pt-BR" dirty="0"/>
              <a:t>A </a:t>
            </a:r>
            <a:r>
              <a:rPr lang="pt-BR" b="1" i="1" dirty="0">
                <a:solidFill>
                  <a:srgbClr val="00B050"/>
                </a:solidFill>
              </a:rPr>
              <a:t>precisão</a:t>
            </a:r>
            <a:r>
              <a:rPr lang="pt-BR" dirty="0"/>
              <a:t> não fornece informações a respeito da quantidade de </a:t>
            </a:r>
            <a:r>
              <a:rPr lang="pt-BR" b="1" i="1" dirty="0">
                <a:solidFill>
                  <a:srgbClr val="00B050"/>
                </a:solidFill>
              </a:rPr>
              <a:t>falsos negativos</a:t>
            </a:r>
            <a:r>
              <a:rPr lang="pt-BR" dirty="0"/>
              <a:t>. </a:t>
            </a:r>
          </a:p>
          <a:p>
            <a:r>
              <a:rPr lang="pt-BR" dirty="0"/>
              <a:t>Por outro lado, o </a:t>
            </a:r>
            <a:r>
              <a:rPr lang="pt-BR" b="1" i="1" dirty="0">
                <a:solidFill>
                  <a:srgbClr val="00B050"/>
                </a:solidFill>
              </a:rPr>
              <a:t>recall</a:t>
            </a:r>
            <a:r>
              <a:rPr lang="pt-BR" dirty="0"/>
              <a:t> não fornece informações a respeito da quantidade de </a:t>
            </a:r>
            <a:r>
              <a:rPr lang="pt-BR" b="1" i="1" dirty="0">
                <a:solidFill>
                  <a:srgbClr val="00B050"/>
                </a:solidFill>
              </a:rPr>
              <a:t>falsos positivos</a:t>
            </a:r>
            <a:r>
              <a:rPr lang="pt-BR" dirty="0"/>
              <a:t>.</a:t>
            </a:r>
          </a:p>
          <a:p>
            <a:r>
              <a:rPr lang="pt-BR" dirty="0"/>
              <a:t>Mas e se os </a:t>
            </a:r>
            <a:r>
              <a:rPr lang="pt-BR" b="1" i="1" dirty="0">
                <a:solidFill>
                  <a:srgbClr val="00B050"/>
                </a:solidFill>
              </a:rPr>
              <a:t>custos associados a falsos positivos e negativos são iguais</a:t>
            </a:r>
            <a:r>
              <a:rPr lang="pt-BR" dirty="0"/>
              <a:t>?</a:t>
            </a:r>
          </a:p>
          <a:p>
            <a:r>
              <a:rPr lang="pt-BR" dirty="0"/>
              <a:t>Nesse caso, para analisarmos o desempenho de um classificador, precisamos de uma métrica que </a:t>
            </a:r>
            <a:r>
              <a:rPr lang="pt-BR" b="1" i="1" dirty="0">
                <a:solidFill>
                  <a:srgbClr val="00B050"/>
                </a:solidFill>
              </a:rPr>
              <a:t>combine as duas</a:t>
            </a:r>
            <a:r>
              <a:rPr lang="pt-BR" dirty="0"/>
              <a:t>.</a:t>
            </a:r>
          </a:p>
          <a:p>
            <a:endParaRPr lang="pt-BR" dirty="0"/>
          </a:p>
        </p:txBody>
      </p:sp>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B66DD82C-2C7C-932B-0676-6777E743E2CA}"/>
                  </a:ext>
                </a:extLst>
              </p:cNvPr>
              <p:cNvSpPr txBox="1"/>
              <p:nvPr/>
            </p:nvSpPr>
            <p:spPr>
              <a:xfrm>
                <a:off x="838200" y="4204505"/>
                <a:ext cx="3417711"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𝑟𝑒𝑐𝑎𝑙𝑙</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TP</m:t>
                          </m:r>
                        </m:num>
                        <m:den>
                          <m:r>
                            <m:rPr>
                              <m:sty m:val="p"/>
                            </m:rPr>
                            <a:rPr lang="pt-BR" sz="3200" i="0">
                              <a:latin typeface="Cambria Math" panose="02040503050406030204" pitchFamily="18" charset="0"/>
                            </a:rPr>
                            <m:t>FN</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p:sp>
            <p:nvSpPr>
              <p:cNvPr id="4" name="CaixaDeTexto 3">
                <a:extLst>
                  <a:ext uri="{FF2B5EF4-FFF2-40B4-BE49-F238E27FC236}">
                    <a16:creationId xmlns:a16="http://schemas.microsoft.com/office/drawing/2014/main" id="{B66DD82C-2C7C-932B-0676-6777E743E2CA}"/>
                  </a:ext>
                </a:extLst>
              </p:cNvPr>
              <p:cNvSpPr txBox="1">
                <a:spLocks noRot="1" noChangeAspect="1" noMove="1" noResize="1" noEditPoints="1" noAdjustHandles="1" noChangeArrowheads="1" noChangeShapeType="1" noTextEdit="1"/>
              </p:cNvSpPr>
              <p:nvPr/>
            </p:nvSpPr>
            <p:spPr>
              <a:xfrm>
                <a:off x="838200" y="4204505"/>
                <a:ext cx="3417711" cy="1022524"/>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1C33F56B-917E-EDAE-B038-52C2901A324E}"/>
                  </a:ext>
                </a:extLst>
              </p:cNvPr>
              <p:cNvSpPr txBox="1"/>
              <p:nvPr/>
            </p:nvSpPr>
            <p:spPr>
              <a:xfrm>
                <a:off x="577143" y="2563651"/>
                <a:ext cx="3939823"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FP</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p:sp>
            <p:nvSpPr>
              <p:cNvPr id="5" name="CaixaDeTexto 4">
                <a:extLst>
                  <a:ext uri="{FF2B5EF4-FFF2-40B4-BE49-F238E27FC236}">
                    <a16:creationId xmlns:a16="http://schemas.microsoft.com/office/drawing/2014/main" id="{1C33F56B-917E-EDAE-B038-52C2901A324E}"/>
                  </a:ext>
                </a:extLst>
              </p:cNvPr>
              <p:cNvSpPr txBox="1">
                <a:spLocks noRot="1" noChangeAspect="1" noMove="1" noResize="1" noEditPoints="1" noAdjustHandles="1" noChangeArrowheads="1" noChangeShapeType="1" noTextEdit="1"/>
              </p:cNvSpPr>
              <p:nvPr/>
            </p:nvSpPr>
            <p:spPr>
              <a:xfrm>
                <a:off x="577143" y="2563651"/>
                <a:ext cx="3939823" cy="1022524"/>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658531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4DCA44-CC6E-8998-A693-998426B94AA3}"/>
              </a:ext>
            </a:extLst>
          </p:cNvPr>
          <p:cNvSpPr>
            <a:spLocks noGrp="1"/>
          </p:cNvSpPr>
          <p:nvPr>
            <p:ph type="title"/>
          </p:nvPr>
        </p:nvSpPr>
        <p:spPr/>
        <p:txBody>
          <a:bodyPr/>
          <a:lstStyle/>
          <a:p>
            <a:r>
              <a:rPr lang="pt-BR" dirty="0"/>
              <a:t>F1-</a:t>
            </a:r>
            <a:r>
              <a:rPr lang="pt-BR" i="1" dirty="0"/>
              <a:t>score</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C261D671-8D7F-BF6D-3C19-CFC15A190C23}"/>
                  </a:ext>
                </a:extLst>
              </p:cNvPr>
              <p:cNvSpPr>
                <a:spLocks noGrp="1"/>
              </p:cNvSpPr>
              <p:nvPr>
                <p:ph idx="1"/>
              </p:nvPr>
            </p:nvSpPr>
            <p:spPr>
              <a:xfrm>
                <a:off x="838200" y="1825624"/>
                <a:ext cx="11185187" cy="5032375"/>
              </a:xfrm>
            </p:spPr>
            <p:txBody>
              <a:bodyPr>
                <a:normAutofit/>
              </a:bodyPr>
              <a:lstStyle/>
              <a:p>
                <a:r>
                  <a:rPr lang="pt-BR" dirty="0"/>
                  <a:t>O F1-</a:t>
                </a:r>
                <a:r>
                  <a:rPr lang="pt-BR" i="1" dirty="0"/>
                  <a:t>score</a:t>
                </a:r>
                <a:r>
                  <a:rPr lang="pt-BR" dirty="0"/>
                  <a:t> combina as duas métricas em uma única.</a:t>
                </a:r>
              </a:p>
              <a:p>
                <a:r>
                  <a:rPr lang="pt-BR" dirty="0"/>
                  <a:t>A métrica dá a mesma importância a </a:t>
                </a:r>
                <a:r>
                  <a:rPr lang="pt-BR" b="1" i="1" dirty="0"/>
                  <a:t>precisão</a:t>
                </a:r>
                <a:r>
                  <a:rPr lang="pt-BR" dirty="0"/>
                  <a:t> e para o </a:t>
                </a:r>
                <a:r>
                  <a:rPr lang="pt-BR" b="1" i="1" dirty="0"/>
                  <a:t>recall</a:t>
                </a:r>
                <a:r>
                  <a:rPr lang="pt-BR" dirty="0"/>
                  <a:t>.</a:t>
                </a:r>
              </a:p>
              <a:p>
                <a:r>
                  <a:rPr lang="pt-BR" dirty="0"/>
                  <a:t>Valores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oMath>
                </a14:m>
                <a:r>
                  <a:rPr lang="pt-BR" dirty="0"/>
                  <a:t> próximos de 1 indicam que o </a:t>
                </a:r>
                <a:r>
                  <a:rPr lang="pt-BR" b="1" i="1" dirty="0"/>
                  <a:t>classificador</a:t>
                </a:r>
                <a:r>
                  <a:rPr lang="pt-BR" dirty="0"/>
                  <a:t> obteve ótimos resultados tanto de </a:t>
                </a:r>
                <a:r>
                  <a:rPr lang="pt-BR" b="1" i="1" dirty="0"/>
                  <a:t>precisão</a:t>
                </a:r>
                <a:r>
                  <a:rPr lang="pt-BR" dirty="0"/>
                  <a:t> quanto de </a:t>
                </a:r>
                <a:r>
                  <a:rPr lang="pt-BR" b="1" i="1" dirty="0"/>
                  <a:t>recall</a:t>
                </a:r>
                <a:r>
                  <a:rPr lang="pt-BR" dirty="0"/>
                  <a:t>.</a:t>
                </a:r>
              </a:p>
              <a:p>
                <a:r>
                  <a:rPr lang="pt-BR" dirty="0"/>
                  <a:t>Em outras palavras,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oMath>
                </a14:m>
                <a:r>
                  <a:rPr lang="pt-BR" dirty="0"/>
                  <a:t> significa que </a:t>
                </a:r>
                <a14:m>
                  <m:oMath xmlns:m="http://schemas.openxmlformats.org/officeDocument/2006/math">
                    <m:r>
                      <m:rPr>
                        <m:sty m:val="p"/>
                      </m:rPr>
                      <a:rPr lang="pt-BR">
                        <a:latin typeface="Cambria Math" panose="02040503050406030204" pitchFamily="18" charset="0"/>
                      </a:rPr>
                      <m:t>FN</m:t>
                    </m:r>
                  </m:oMath>
                </a14:m>
                <a:r>
                  <a:rPr lang="pt-BR" dirty="0">
                    <a:ea typeface="Cambria Math" panose="02040503050406030204" pitchFamily="18" charset="0"/>
                  </a:rPr>
                  <a:t> e </a:t>
                </a:r>
                <a14:m>
                  <m:oMath xmlns:m="http://schemas.openxmlformats.org/officeDocument/2006/math">
                    <m:r>
                      <m:rPr>
                        <m:sty m:val="p"/>
                      </m:rPr>
                      <a:rPr lang="pt-BR">
                        <a:latin typeface="Cambria Math" panose="02040503050406030204" pitchFamily="18" charset="0"/>
                      </a:rPr>
                      <m:t>FP</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a14:m>
                <a:r>
                  <a:rPr lang="pt-BR" dirty="0"/>
                  <a:t>.</a:t>
                </a:r>
              </a:p>
            </p:txBody>
          </p:sp>
        </mc:Choice>
        <mc:Fallback>
          <p:sp>
            <p:nvSpPr>
              <p:cNvPr id="3" name="Espaço Reservado para Conteúdo 2">
                <a:extLst>
                  <a:ext uri="{FF2B5EF4-FFF2-40B4-BE49-F238E27FC236}">
                    <a16:creationId xmlns:a16="http://schemas.microsoft.com/office/drawing/2014/main" id="{C261D671-8D7F-BF6D-3C19-CFC15A190C23}"/>
                  </a:ext>
                </a:extLst>
              </p:cNvPr>
              <p:cNvSpPr>
                <a:spLocks noGrp="1" noRot="1" noChangeAspect="1" noMove="1" noResize="1" noEditPoints="1" noAdjustHandles="1" noChangeArrowheads="1" noChangeShapeType="1" noTextEdit="1"/>
              </p:cNvSpPr>
              <p:nvPr>
                <p:ph idx="1"/>
              </p:nvPr>
            </p:nvSpPr>
            <p:spPr>
              <a:xfrm>
                <a:off x="838200" y="1825624"/>
                <a:ext cx="11185187" cy="5032375"/>
              </a:xfrm>
              <a:blipFill>
                <a:blip r:embed="rId2"/>
                <a:stretch>
                  <a:fillRect l="-981" t="-193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C0A929A7-E33F-6D02-D301-38706DE0743C}"/>
                  </a:ext>
                </a:extLst>
              </p:cNvPr>
              <p:cNvSpPr txBox="1"/>
              <p:nvPr/>
            </p:nvSpPr>
            <p:spPr>
              <a:xfrm>
                <a:off x="1589091" y="4664413"/>
                <a:ext cx="9013818" cy="1418273"/>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pt-BR" sz="3200" i="1" smtClean="0">
                              <a:latin typeface="Cambria Math" panose="02040503050406030204" pitchFamily="18" charset="0"/>
                            </a:rPr>
                          </m:ctrlPr>
                        </m:sSubPr>
                        <m:e>
                          <m:r>
                            <a:rPr lang="pt-BR" sz="3200" i="1">
                              <a:latin typeface="Cambria Math" panose="02040503050406030204" pitchFamily="18" charset="0"/>
                            </a:rPr>
                            <m:t>𝐹</m:t>
                          </m:r>
                        </m:e>
                        <m:sub>
                          <m:r>
                            <a:rPr lang="pt-BR" sz="3200" b="0" i="1" smtClean="0">
                              <a:latin typeface="Cambria Math" panose="02040503050406030204" pitchFamily="18" charset="0"/>
                            </a:rPr>
                            <m:t>1</m:t>
                          </m:r>
                        </m:sub>
                      </m:sSub>
                      <m:r>
                        <a:rPr lang="pt-BR" sz="3200" i="1">
                          <a:latin typeface="Cambria Math" panose="02040503050406030204" pitchFamily="18" charset="0"/>
                        </a:rPr>
                        <m:t>=</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TP</m:t>
                          </m:r>
                          <m:r>
                            <a:rPr lang="pt-BR" sz="3200" b="0" i="0" smtClean="0">
                              <a:latin typeface="Cambria Math" panose="02040503050406030204" pitchFamily="18" charset="0"/>
                            </a:rPr>
                            <m:t>+</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FN</m:t>
                              </m:r>
                              <m:r>
                                <a:rPr lang="pt-BR" sz="3200" b="0" i="0" smtClean="0">
                                  <a:latin typeface="Cambria Math" panose="02040503050406030204" pitchFamily="18" charset="0"/>
                                </a:rPr>
                                <m:t>+</m:t>
                              </m:r>
                              <m:r>
                                <m:rPr>
                                  <m:sty m:val="p"/>
                                </m:rPr>
                                <a:rPr lang="pt-BR" sz="3200" b="0" i="0" smtClean="0">
                                  <a:latin typeface="Cambria Math" panose="02040503050406030204" pitchFamily="18" charset="0"/>
                                </a:rPr>
                                <m:t>FP</m:t>
                              </m:r>
                            </m:num>
                            <m:den>
                              <m:r>
                                <a:rPr lang="pt-BR" sz="3200" b="0" i="0" smtClean="0">
                                  <a:latin typeface="Cambria Math" panose="02040503050406030204" pitchFamily="18" charset="0"/>
                                </a:rPr>
                                <m:t>2</m:t>
                              </m:r>
                            </m:den>
                          </m:f>
                        </m:den>
                      </m:f>
                      <m:r>
                        <a:rPr lang="pt-BR" sz="3200" b="0" i="0" smtClean="0">
                          <a:latin typeface="Cambria Math" panose="02040503050406030204" pitchFamily="18" charset="0"/>
                        </a:rPr>
                        <m:t>=2</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b="0" i="0" smtClean="0">
                              <a:latin typeface="Cambria Math" panose="02040503050406030204" pitchFamily="18" charset="0"/>
                              <a:ea typeface="Cambria Math" panose="02040503050406030204" pitchFamily="18" charset="0"/>
                            </a:rPr>
                            <m:t>×</m:t>
                          </m:r>
                          <m:r>
                            <a:rPr lang="pt-BR" sz="3200" b="0" i="1" smtClean="0">
                              <a:latin typeface="Cambria Math" panose="02040503050406030204" pitchFamily="18" charset="0"/>
                              <a:ea typeface="Cambria Math" panose="02040503050406030204" pitchFamily="18" charset="0"/>
                            </a:rPr>
                            <m:t>𝑟𝑒𝑐𝑎𝑙𝑙</m:t>
                          </m:r>
                        </m:num>
                        <m:den>
                          <m:r>
                            <m:rPr>
                              <m:sty m:val="p"/>
                            </m:rPr>
                            <a:rPr lang="pt-BR" sz="3200" i="0">
                              <a:latin typeface="Cambria Math" panose="02040503050406030204" pitchFamily="18" charset="0"/>
                            </a:rPr>
                            <m:t>precis</m:t>
                          </m:r>
                          <m:r>
                            <a:rPr lang="pt-BR" sz="3200" i="0">
                              <a:latin typeface="Cambria Math" panose="02040503050406030204" pitchFamily="18" charset="0"/>
                            </a:rPr>
                            <m:t>ã</m:t>
                          </m:r>
                          <m:r>
                            <m:rPr>
                              <m:sty m:val="p"/>
                            </m:rPr>
                            <a:rPr lang="pt-BR" sz="3200" i="0">
                              <a:latin typeface="Cambria Math" panose="02040503050406030204" pitchFamily="18" charset="0"/>
                            </a:rPr>
                            <m:t>o</m:t>
                          </m:r>
                          <m:r>
                            <a:rPr lang="pt-BR" sz="3200" b="0" i="0" smtClean="0">
                              <a:latin typeface="Cambria Math" panose="02040503050406030204" pitchFamily="18" charset="0"/>
                            </a:rPr>
                            <m:t>+</m:t>
                          </m:r>
                          <m:r>
                            <a:rPr lang="pt-BR" sz="3200" i="1">
                              <a:latin typeface="Cambria Math" panose="02040503050406030204" pitchFamily="18" charset="0"/>
                              <a:ea typeface="Cambria Math" panose="02040503050406030204" pitchFamily="18" charset="0"/>
                            </a:rPr>
                            <m:t>𝑟𝑒𝑐𝑎𝑙𝑙</m:t>
                          </m:r>
                        </m:den>
                      </m:f>
                      <m:r>
                        <a:rPr lang="pt-BR" sz="3200" b="0" i="0" smtClean="0">
                          <a:latin typeface="Cambria Math" panose="02040503050406030204" pitchFamily="18" charset="0"/>
                        </a:rPr>
                        <m:t>.</m:t>
                      </m:r>
                    </m:oMath>
                  </m:oMathPara>
                </a14:m>
                <a:endParaRPr lang="pt-BR" sz="3200" dirty="0"/>
              </a:p>
            </p:txBody>
          </p:sp>
        </mc:Choice>
        <mc:Fallback>
          <p:sp>
            <p:nvSpPr>
              <p:cNvPr id="5" name="CaixaDeTexto 4">
                <a:extLst>
                  <a:ext uri="{FF2B5EF4-FFF2-40B4-BE49-F238E27FC236}">
                    <a16:creationId xmlns:a16="http://schemas.microsoft.com/office/drawing/2014/main" id="{C0A929A7-E33F-6D02-D301-38706DE0743C}"/>
                  </a:ext>
                </a:extLst>
              </p:cNvPr>
              <p:cNvSpPr txBox="1">
                <a:spLocks noRot="1" noChangeAspect="1" noMove="1" noResize="1" noEditPoints="1" noAdjustHandles="1" noChangeArrowheads="1" noChangeShapeType="1" noTextEdit="1"/>
              </p:cNvSpPr>
              <p:nvPr/>
            </p:nvSpPr>
            <p:spPr>
              <a:xfrm>
                <a:off x="1589091" y="4664413"/>
                <a:ext cx="9013818" cy="1418273"/>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802091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Recapitulando</a:t>
            </a:r>
          </a:p>
        </p:txBody>
      </p:sp>
      <p:sp>
        <p:nvSpPr>
          <p:cNvPr id="3" name="Content Placeholder 2"/>
          <p:cNvSpPr>
            <a:spLocks noGrp="1"/>
          </p:cNvSpPr>
          <p:nvPr>
            <p:ph idx="1"/>
          </p:nvPr>
        </p:nvSpPr>
        <p:spPr>
          <a:xfrm>
            <a:off x="838199" y="1825625"/>
            <a:ext cx="11101252" cy="4705804"/>
          </a:xfrm>
        </p:spPr>
        <p:txBody>
          <a:bodyPr/>
          <a:lstStyle/>
          <a:p>
            <a:r>
              <a:rPr lang="pt-BR" dirty="0"/>
              <a:t>Anteriormente, vimos como lidar com problemas de classificação que</a:t>
            </a:r>
            <a:br>
              <a:rPr lang="pt-BR" dirty="0"/>
            </a:br>
            <a:r>
              <a:rPr lang="pt-BR" dirty="0"/>
              <a:t>envolvem mais de duas classes, também chamados de problemas de </a:t>
            </a:r>
            <a:r>
              <a:rPr lang="pt-BR" b="1" i="1" dirty="0"/>
              <a:t>classificação multi-classes</a:t>
            </a:r>
            <a:r>
              <a:rPr lang="pt-BR" dirty="0"/>
              <a:t> através das abordagens:</a:t>
            </a:r>
          </a:p>
          <a:p>
            <a:pPr lvl="1">
              <a:buFont typeface="Wingdings" panose="05000000000000000000" pitchFamily="2" charset="2"/>
              <a:buChar char="§"/>
            </a:pPr>
            <a:r>
              <a:rPr lang="pt-BR" dirty="0"/>
              <a:t>Um-Contra-Resto</a:t>
            </a:r>
          </a:p>
          <a:p>
            <a:pPr lvl="1">
              <a:buFont typeface="Wingdings" panose="05000000000000000000" pitchFamily="2" charset="2"/>
              <a:buChar char="§"/>
            </a:pPr>
            <a:r>
              <a:rPr lang="pt-BR" dirty="0"/>
              <a:t>Um-Contra-Um</a:t>
            </a:r>
          </a:p>
          <a:p>
            <a:pPr lvl="1">
              <a:buFont typeface="Wingdings" panose="05000000000000000000" pitchFamily="2" charset="2"/>
              <a:buChar char="§"/>
            </a:pPr>
            <a:r>
              <a:rPr lang="pt-BR" dirty="0"/>
              <a:t>Regressão Softmax</a:t>
            </a:r>
          </a:p>
          <a:p>
            <a:r>
              <a:rPr lang="pt-BR" dirty="0"/>
              <a:t>Nesta aula, veremos as </a:t>
            </a:r>
            <a:r>
              <a:rPr lang="pt-BR" b="1" i="1" dirty="0"/>
              <a:t>métricas</a:t>
            </a:r>
            <a:r>
              <a:rPr lang="pt-BR" dirty="0"/>
              <a:t> mais utilizadas para medir o </a:t>
            </a:r>
            <a:r>
              <a:rPr lang="pt-BR" b="1" i="1" dirty="0"/>
              <a:t>desempenho de classificadores</a:t>
            </a:r>
            <a:r>
              <a:rPr lang="pt-BR" dirty="0"/>
              <a:t>.</a:t>
            </a:r>
            <a:br>
              <a:rPr lang="pt-BR" dirty="0"/>
            </a:br>
            <a:endParaRPr lang="pt-BR" dirty="0"/>
          </a:p>
        </p:txBody>
      </p:sp>
    </p:spTree>
    <p:extLst>
      <p:ext uri="{BB962C8B-B14F-4D97-AF65-F5344CB8AC3E}">
        <p14:creationId xmlns:p14="http://schemas.microsoft.com/office/powerpoint/2010/main" val="844407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p:sp>
        <p:nvSpPr>
          <p:cNvPr id="3" name="Espaço Reservado para Conteúdo 2">
            <a:extLst>
              <a:ext uri="{FF2B5EF4-FFF2-40B4-BE49-F238E27FC236}">
                <a16:creationId xmlns:a16="http://schemas.microsoft.com/office/drawing/2014/main" id="{0998D617-0B6B-0F34-3EF5-C89BF5185C38}"/>
              </a:ext>
            </a:extLst>
          </p:cNvPr>
          <p:cNvSpPr>
            <a:spLocks noGrp="1"/>
          </p:cNvSpPr>
          <p:nvPr>
            <p:ph idx="1"/>
          </p:nvPr>
        </p:nvSpPr>
        <p:spPr>
          <a:xfrm>
            <a:off x="5622587" y="1825624"/>
            <a:ext cx="6449439" cy="5032375"/>
          </a:xfrm>
        </p:spPr>
        <p:txBody>
          <a:bodyPr>
            <a:normAutofit/>
          </a:bodyPr>
          <a:lstStyle/>
          <a:p>
            <a:r>
              <a:rPr lang="pt-BR" dirty="0"/>
              <a:t>Também conhecida como curva ROC.</a:t>
            </a:r>
          </a:p>
          <a:p>
            <a:r>
              <a:rPr lang="pt-BR" dirty="0"/>
              <a:t>É um gráfico que mostra o desempenho de um </a:t>
            </a:r>
            <a:r>
              <a:rPr lang="pt-BR" b="1" i="1" dirty="0">
                <a:solidFill>
                  <a:srgbClr val="00B050"/>
                </a:solidFill>
              </a:rPr>
              <a:t>classificador binário </a:t>
            </a:r>
            <a:r>
              <a:rPr lang="pt-BR" dirty="0"/>
              <a:t>conforme seu </a:t>
            </a:r>
            <a:r>
              <a:rPr lang="pt-BR" b="1" i="1" dirty="0">
                <a:solidFill>
                  <a:srgbClr val="00B050"/>
                </a:solidFill>
              </a:rPr>
              <a:t>limiar de quantização </a:t>
            </a:r>
            <a:r>
              <a:rPr lang="pt-BR" b="1" i="1" dirty="0"/>
              <a:t>(ou discriminação)</a:t>
            </a:r>
            <a:r>
              <a:rPr lang="pt-BR" dirty="0"/>
              <a:t>, </a:t>
            </a:r>
            <a:r>
              <a:rPr lang="pt-BR" b="1" i="1" dirty="0"/>
              <a:t>T</a:t>
            </a:r>
            <a:r>
              <a:rPr lang="pt-BR" dirty="0"/>
              <a:t>,</a:t>
            </a:r>
            <a:r>
              <a:rPr lang="pt-BR" b="1" i="1" dirty="0"/>
              <a:t> </a:t>
            </a:r>
            <a:r>
              <a:rPr lang="pt-BR" dirty="0"/>
              <a:t>é variado.</a:t>
            </a:r>
          </a:p>
          <a:p>
            <a:r>
              <a:rPr lang="pt-BR" dirty="0"/>
              <a:t>A curva é criada plotando-se o </a:t>
            </a:r>
            <a:r>
              <a:rPr lang="pt-BR" b="1" i="1" dirty="0">
                <a:solidFill>
                  <a:srgbClr val="00B050"/>
                </a:solidFill>
              </a:rPr>
              <a:t>recall</a:t>
            </a:r>
            <a:r>
              <a:rPr lang="pt-BR" dirty="0"/>
              <a:t> em função da </a:t>
            </a:r>
            <a:r>
              <a:rPr lang="pt-BR" b="1" i="1" dirty="0">
                <a:solidFill>
                  <a:srgbClr val="00B050"/>
                </a:solidFill>
              </a:rPr>
              <a:t>taxa de falsos positivos </a:t>
            </a:r>
            <a:r>
              <a:rPr lang="pt-BR" dirty="0"/>
              <a:t>para </a:t>
            </a:r>
            <a:r>
              <a:rPr lang="pt-BR" b="1" i="1" dirty="0">
                <a:solidFill>
                  <a:srgbClr val="00B050"/>
                </a:solidFill>
              </a:rPr>
              <a:t>vários valores de T</a:t>
            </a:r>
            <a:r>
              <a:rPr lang="pt-BR" dirty="0"/>
              <a:t>.</a:t>
            </a:r>
          </a:p>
          <a:p>
            <a:r>
              <a:rPr lang="pt-BR" dirty="0"/>
              <a:t>Quanto </a:t>
            </a:r>
            <a:r>
              <a:rPr lang="pt-BR" b="1" i="1" dirty="0">
                <a:solidFill>
                  <a:srgbClr val="00B050"/>
                </a:solidFill>
              </a:rPr>
              <a:t>mais à esquerda e para cima </a:t>
            </a:r>
            <a:r>
              <a:rPr lang="pt-BR" dirty="0"/>
              <a:t>estiver a </a:t>
            </a:r>
            <a:r>
              <a:rPr lang="pt-BR" b="1" i="1" dirty="0"/>
              <a:t>curva ROC </a:t>
            </a:r>
            <a:r>
              <a:rPr lang="pt-BR" dirty="0"/>
              <a:t>de um </a:t>
            </a:r>
            <a:r>
              <a:rPr lang="pt-BR" b="1" i="1" dirty="0"/>
              <a:t>classificador</a:t>
            </a:r>
            <a:r>
              <a:rPr lang="pt-BR" dirty="0"/>
              <a:t>, </a:t>
            </a:r>
            <a:r>
              <a:rPr lang="pt-BR" b="1" i="1" dirty="0">
                <a:solidFill>
                  <a:srgbClr val="00B050"/>
                </a:solidFill>
              </a:rPr>
              <a:t>melhor será o seu desempenho</a:t>
            </a:r>
            <a:r>
              <a:rPr lang="pt-BR" dirty="0"/>
              <a:t>. </a:t>
            </a:r>
          </a:p>
        </p:txBody>
      </p:sp>
      <p:pic>
        <p:nvPicPr>
          <p:cNvPr id="8" name="Imagem 7">
            <a:extLst>
              <a:ext uri="{FF2B5EF4-FFF2-40B4-BE49-F238E27FC236}">
                <a16:creationId xmlns:a16="http://schemas.microsoft.com/office/drawing/2014/main" id="{240AB8A0-BCA7-9F7C-5462-AB6A2FD71CA5}"/>
              </a:ext>
            </a:extLst>
          </p:cNvPr>
          <p:cNvPicPr>
            <a:picLocks noChangeAspect="1"/>
          </p:cNvPicPr>
          <p:nvPr/>
        </p:nvPicPr>
        <p:blipFill rotWithShape="1">
          <a:blip r:embed="rId3">
            <a:extLst>
              <a:ext uri="{28A0092B-C50C-407E-A947-70E740481C1C}">
                <a14:useLocalDpi xmlns:a14="http://schemas.microsoft.com/office/drawing/2010/main" val="0"/>
              </a:ext>
            </a:extLst>
          </a:blip>
          <a:srcRect r="20991"/>
          <a:stretch/>
        </p:blipFill>
        <p:spPr>
          <a:xfrm>
            <a:off x="28533" y="1690688"/>
            <a:ext cx="5317788" cy="4774323"/>
          </a:xfrm>
          <a:prstGeom prst="rect">
            <a:avLst/>
          </a:prstGeom>
        </p:spPr>
      </p:pic>
      <mc:AlternateContent xmlns:mc="http://schemas.openxmlformats.org/markup-compatibility/2006">
        <mc:Choice xmlns:a14="http://schemas.microsoft.com/office/drawing/2010/main" Requires="a14">
          <p:sp>
            <p:nvSpPr>
              <p:cNvPr id="9" name="Retângulo 8">
                <a:extLst>
                  <a:ext uri="{FF2B5EF4-FFF2-40B4-BE49-F238E27FC236}">
                    <a16:creationId xmlns:a16="http://schemas.microsoft.com/office/drawing/2014/main" id="{57207A74-6C0A-136B-09C8-D0CB9DBADFAB}"/>
                  </a:ext>
                </a:extLst>
              </p:cNvPr>
              <p:cNvSpPr/>
              <p:nvPr/>
            </p:nvSpPr>
            <p:spPr>
              <a:xfrm>
                <a:off x="3671137"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3671137" y="1825624"/>
                <a:ext cx="1517082" cy="61549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0" name="Retângulo 9">
                <a:extLst>
                  <a:ext uri="{FF2B5EF4-FFF2-40B4-BE49-F238E27FC236}">
                    <a16:creationId xmlns:a16="http://schemas.microsoft.com/office/drawing/2014/main" id="{EF34B8CF-4543-6D31-B409-48CE4615F805}"/>
                  </a:ext>
                </a:extLst>
              </p:cNvPr>
              <p:cNvSpPr/>
              <p:nvPr/>
            </p:nvSpPr>
            <p:spPr>
              <a:xfrm>
                <a:off x="3533004"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3533004" y="5849521"/>
                <a:ext cx="1813317" cy="615490"/>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2964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0998D617-0B6B-0F34-3EF5-C89BF5185C38}"/>
                  </a:ext>
                </a:extLst>
              </p:cNvPr>
              <p:cNvSpPr>
                <a:spLocks noGrp="1"/>
              </p:cNvSpPr>
              <p:nvPr>
                <p:ph idx="1"/>
              </p:nvPr>
            </p:nvSpPr>
            <p:spPr>
              <a:xfrm>
                <a:off x="5622587" y="1825624"/>
                <a:ext cx="6449439" cy="5032375"/>
              </a:xfrm>
            </p:spPr>
            <p:txBody>
              <a:bodyPr>
                <a:normAutofit/>
              </a:bodyPr>
              <a:lstStyle/>
              <a:p>
                <a:r>
                  <a:rPr lang="pt-BR" dirty="0"/>
                  <a:t>A linha em vermelho, indica um </a:t>
                </a:r>
                <a:r>
                  <a:rPr lang="pt-BR" b="1" i="1" dirty="0"/>
                  <a:t>classificador </a:t>
                </a:r>
                <a:r>
                  <a:rPr lang="pt-BR" b="1" i="1" dirty="0">
                    <a:solidFill>
                      <a:srgbClr val="7030A0"/>
                    </a:solidFill>
                  </a:rPr>
                  <a:t>puramente aleatório</a:t>
                </a:r>
                <a:r>
                  <a:rPr lang="pt-BR" dirty="0"/>
                  <a:t>. </a:t>
                </a:r>
              </a:p>
              <a:p>
                <a:pPr lvl="1">
                  <a:buFont typeface="Wingdings" panose="05000000000000000000" pitchFamily="2" charset="2"/>
                  <a:buChar char="§"/>
                </a:pPr>
                <a:r>
                  <a:rPr lang="pt-BR" dirty="0"/>
                  <a:t>Um bom </a:t>
                </a:r>
                <a:r>
                  <a:rPr lang="pt-BR" b="1" i="1" dirty="0"/>
                  <a:t>classificador</a:t>
                </a:r>
                <a:r>
                  <a:rPr lang="pt-BR" dirty="0"/>
                  <a:t> fica o mais à esquerda possível dessa linha.</a:t>
                </a:r>
              </a:p>
              <a:p>
                <a:r>
                  <a:rPr lang="pt-BR" dirty="0"/>
                  <a:t>Classes </a:t>
                </a:r>
                <a:r>
                  <a:rPr lang="pt-BR" b="1" i="1" dirty="0">
                    <a:solidFill>
                      <a:srgbClr val="00B050"/>
                    </a:solidFill>
                  </a:rPr>
                  <a:t>sem sobreposição </a:t>
                </a:r>
                <a:r>
                  <a:rPr lang="pt-BR" dirty="0"/>
                  <a:t>apresentam uma curva ROC </a:t>
                </a:r>
                <a:r>
                  <a:rPr lang="pt-BR" b="1" i="1" dirty="0">
                    <a:solidFill>
                      <a:srgbClr val="00B050"/>
                    </a:solidFill>
                  </a:rPr>
                  <a:t>paralela aos eixos do recall e da TFP</a:t>
                </a:r>
                <a:r>
                  <a:rPr lang="pt-BR" dirty="0"/>
                  <a:t> (linha azul tracejada).</a:t>
                </a:r>
              </a:p>
              <a:p>
                <a:r>
                  <a:rPr lang="pt-BR" dirty="0"/>
                  <a:t>Classes sem sobreposição têm classificação perfeita quando </a:t>
                </a:r>
                <a14:m>
                  <m:oMath xmlns:m="http://schemas.openxmlformats.org/officeDocument/2006/math">
                    <m:r>
                      <a:rPr lang="pt-BR" i="1">
                        <a:latin typeface="Cambria Math" panose="02040503050406030204" pitchFamily="18" charset="0"/>
                      </a:rPr>
                      <m:t>𝑇</m:t>
                    </m:r>
                    <m:r>
                      <a:rPr lang="pt-BR" i="1">
                        <a:latin typeface="Cambria Math" panose="02040503050406030204" pitchFamily="18" charset="0"/>
                      </a:rPr>
                      <m:t>=0.5</m:t>
                    </m:r>
                  </m:oMath>
                </a14:m>
                <a:r>
                  <a:rPr lang="pt-BR" dirty="0"/>
                  <a:t>, representando 100% de </a:t>
                </a:r>
                <a:r>
                  <a:rPr lang="pt-BR" b="1" i="1" dirty="0"/>
                  <a:t>recall</a:t>
                </a:r>
                <a:r>
                  <a:rPr lang="pt-BR" dirty="0"/>
                  <a:t> (i.e., sem falsos negativos) e 100% de </a:t>
                </a:r>
                <a:r>
                  <a:rPr lang="pt-BR" b="1" i="1" dirty="0"/>
                  <a:t>especificidade</a:t>
                </a:r>
                <a:r>
                  <a:rPr lang="pt-BR" dirty="0"/>
                  <a:t> (i.e., sem falsos positivos).</a:t>
                </a:r>
              </a:p>
            </p:txBody>
          </p:sp>
        </mc:Choice>
        <mc:Fallback>
          <p:sp>
            <p:nvSpPr>
              <p:cNvPr id="3" name="Espaço Reservado para Conteúdo 2">
                <a:extLst>
                  <a:ext uri="{FF2B5EF4-FFF2-40B4-BE49-F238E27FC236}">
                    <a16:creationId xmlns:a16="http://schemas.microsoft.com/office/drawing/2014/main" id="{0998D617-0B6B-0F34-3EF5-C89BF5185C38}"/>
                  </a:ext>
                </a:extLst>
              </p:cNvPr>
              <p:cNvSpPr>
                <a:spLocks noGrp="1" noRot="1" noChangeAspect="1" noMove="1" noResize="1" noEditPoints="1" noAdjustHandles="1" noChangeArrowheads="1" noChangeShapeType="1" noTextEdit="1"/>
              </p:cNvSpPr>
              <p:nvPr>
                <p:ph idx="1"/>
              </p:nvPr>
            </p:nvSpPr>
            <p:spPr>
              <a:xfrm>
                <a:off x="5622587" y="1825624"/>
                <a:ext cx="6449439" cy="5032375"/>
              </a:xfrm>
              <a:blipFill>
                <a:blip r:embed="rId3"/>
                <a:stretch>
                  <a:fillRect l="-1701" t="-1937" r="-1512" b="-969"/>
                </a:stretch>
              </a:blipFill>
            </p:spPr>
            <p:txBody>
              <a:bodyPr/>
              <a:lstStyle/>
              <a:p>
                <a:r>
                  <a:rPr lang="pt-BR">
                    <a:noFill/>
                  </a:rPr>
                  <a:t> </a:t>
                </a:r>
              </a:p>
            </p:txBody>
          </p:sp>
        </mc:Fallback>
      </mc:AlternateContent>
      <p:pic>
        <p:nvPicPr>
          <p:cNvPr id="8" name="Imagem 7">
            <a:extLst>
              <a:ext uri="{FF2B5EF4-FFF2-40B4-BE49-F238E27FC236}">
                <a16:creationId xmlns:a16="http://schemas.microsoft.com/office/drawing/2014/main" id="{240AB8A0-BCA7-9F7C-5462-AB6A2FD71CA5}"/>
              </a:ext>
            </a:extLst>
          </p:cNvPr>
          <p:cNvPicPr>
            <a:picLocks noChangeAspect="1"/>
          </p:cNvPicPr>
          <p:nvPr/>
        </p:nvPicPr>
        <p:blipFill rotWithShape="1">
          <a:blip r:embed="rId4">
            <a:extLst>
              <a:ext uri="{28A0092B-C50C-407E-A947-70E740481C1C}">
                <a14:useLocalDpi xmlns:a14="http://schemas.microsoft.com/office/drawing/2010/main" val="0"/>
              </a:ext>
            </a:extLst>
          </a:blip>
          <a:srcRect r="20991"/>
          <a:stretch/>
        </p:blipFill>
        <p:spPr>
          <a:xfrm>
            <a:off x="28533" y="1690688"/>
            <a:ext cx="5317788" cy="4774323"/>
          </a:xfrm>
          <a:prstGeom prst="rect">
            <a:avLst/>
          </a:prstGeom>
        </p:spPr>
      </p:pic>
      <mc:AlternateContent xmlns:mc="http://schemas.openxmlformats.org/markup-compatibility/2006">
        <mc:Choice xmlns:a14="http://schemas.microsoft.com/office/drawing/2010/main" Requires="a14">
          <p:sp>
            <p:nvSpPr>
              <p:cNvPr id="9" name="Retângulo 8">
                <a:extLst>
                  <a:ext uri="{FF2B5EF4-FFF2-40B4-BE49-F238E27FC236}">
                    <a16:creationId xmlns:a16="http://schemas.microsoft.com/office/drawing/2014/main" id="{57207A74-6C0A-136B-09C8-D0CB9DBADFAB}"/>
                  </a:ext>
                </a:extLst>
              </p:cNvPr>
              <p:cNvSpPr/>
              <p:nvPr/>
            </p:nvSpPr>
            <p:spPr>
              <a:xfrm>
                <a:off x="3671137"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3671137" y="1825624"/>
                <a:ext cx="1517082" cy="6154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0" name="Retângulo 9">
                <a:extLst>
                  <a:ext uri="{FF2B5EF4-FFF2-40B4-BE49-F238E27FC236}">
                    <a16:creationId xmlns:a16="http://schemas.microsoft.com/office/drawing/2014/main" id="{EF34B8CF-4543-6D31-B409-48CE4615F805}"/>
                  </a:ext>
                </a:extLst>
              </p:cNvPr>
              <p:cNvSpPr/>
              <p:nvPr/>
            </p:nvSpPr>
            <p:spPr>
              <a:xfrm>
                <a:off x="3533004"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3533004" y="5849521"/>
                <a:ext cx="1813317" cy="615490"/>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110533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F1B0EE-2CD4-E8BF-117B-007FC91F23E7}"/>
              </a:ext>
            </a:extLst>
          </p:cNvPr>
          <p:cNvSpPr>
            <a:spLocks noGrp="1"/>
          </p:cNvSpPr>
          <p:nvPr>
            <p:ph type="title"/>
          </p:nvPr>
        </p:nvSpPr>
        <p:spPr/>
        <p:txBody>
          <a:bodyPr/>
          <a:lstStyle/>
          <a:p>
            <a:r>
              <a:rPr lang="pt-BR" sz="4400" dirty="0"/>
              <a:t>Curva característica de operação do receptor</a:t>
            </a:r>
            <a:endParaRPr lang="pt-BR" dirty="0"/>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4B875B9-5A6C-42BB-A12E-4AB2A0F373BF}"/>
                  </a:ext>
                </a:extLst>
              </p:cNvPr>
              <p:cNvSpPr>
                <a:spLocks noGrp="1"/>
              </p:cNvSpPr>
              <p:nvPr>
                <p:ph idx="1"/>
              </p:nvPr>
            </p:nvSpPr>
            <p:spPr>
              <a:xfrm>
                <a:off x="5212080" y="1825625"/>
                <a:ext cx="6844937" cy="5032375"/>
              </a:xfrm>
            </p:spPr>
            <p:txBody>
              <a:bodyPr>
                <a:normAutofit/>
              </a:bodyPr>
              <a:lstStyle/>
              <a:p>
                <a:r>
                  <a:rPr lang="pt-BR" dirty="0"/>
                  <a:t>Em geral,</a:t>
                </a:r>
                <a:r>
                  <a:rPr lang="pt-BR" b="1" i="1" dirty="0">
                    <a:solidFill>
                      <a:srgbClr val="00B050"/>
                    </a:solidFill>
                  </a:rPr>
                  <a:t> classificadores binários</a:t>
                </a:r>
                <a:r>
                  <a:rPr lang="pt-BR" dirty="0"/>
                  <a:t> </a:t>
                </a:r>
                <a:r>
                  <a:rPr lang="pt-BR" b="1" i="1" dirty="0">
                    <a:solidFill>
                      <a:srgbClr val="00B050"/>
                    </a:solidFill>
                  </a:rPr>
                  <a:t>apresentam em sua saída a probabilidade </a:t>
                </a:r>
                <a:r>
                  <a:rPr lang="pt-BR" dirty="0"/>
                  <a:t>para um exemplo de entrada. </a:t>
                </a:r>
              </a:p>
              <a:p>
                <a:r>
                  <a:rPr lang="pt-BR" dirty="0"/>
                  <a:t>Em seguida, essas </a:t>
                </a:r>
                <a:r>
                  <a:rPr lang="pt-BR" b="1" i="1" dirty="0">
                    <a:solidFill>
                      <a:srgbClr val="00B050"/>
                    </a:solidFill>
                  </a:rPr>
                  <a:t>probabilidades são discretizadas</a:t>
                </a:r>
                <a:r>
                  <a:rPr lang="pt-BR" dirty="0"/>
                  <a:t> para que se tenha a decisão final.</a:t>
                </a:r>
              </a:p>
              <a:p>
                <a:r>
                  <a:rPr lang="pt-BR" dirty="0"/>
                  <a:t>Por exemplo, se o valor de </a:t>
                </a:r>
                <a14:m>
                  <m:oMath xmlns:m="http://schemas.openxmlformats.org/officeDocument/2006/math">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a:t> ultrapassa um determinado </a:t>
                </a:r>
                <a:r>
                  <a:rPr lang="pt-BR" b="1" i="1" dirty="0"/>
                  <a:t>limiar</a:t>
                </a:r>
                <a:r>
                  <a:rPr lang="pt-BR" dirty="0"/>
                  <a:t>,</a:t>
                </a:r>
                <a:r>
                  <a:rPr lang="pt-BR" b="1" i="1" dirty="0"/>
                  <a:t> T</a:t>
                </a:r>
                <a:r>
                  <a:rPr lang="pt-BR" dirty="0"/>
                  <a:t>, ele é mapeado no valor 1 (classe positiva,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2</m:t>
                        </m:r>
                      </m:sub>
                    </m:sSub>
                  </m:oMath>
                </a14:m>
                <a:r>
                  <a:rPr lang="pt-BR" dirty="0"/>
                  <a:t>); caso contrário, ele é mapeado no valor 0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a:t>
                </a:r>
              </a:p>
            </p:txBody>
          </p:sp>
        </mc:Choice>
        <mc:Fallback>
          <p:sp>
            <p:nvSpPr>
              <p:cNvPr id="3" name="Espaço Reservado para Conteúdo 2">
                <a:extLst>
                  <a:ext uri="{FF2B5EF4-FFF2-40B4-BE49-F238E27FC236}">
                    <a16:creationId xmlns:a16="http://schemas.microsoft.com/office/drawing/2014/main" id="{54B875B9-5A6C-42BB-A12E-4AB2A0F373BF}"/>
                  </a:ext>
                </a:extLst>
              </p:cNvPr>
              <p:cNvSpPr>
                <a:spLocks noGrp="1" noRot="1" noChangeAspect="1" noMove="1" noResize="1" noEditPoints="1" noAdjustHandles="1" noChangeArrowheads="1" noChangeShapeType="1" noTextEdit="1"/>
              </p:cNvSpPr>
              <p:nvPr>
                <p:ph idx="1"/>
              </p:nvPr>
            </p:nvSpPr>
            <p:spPr>
              <a:xfrm>
                <a:off x="5212080" y="1825625"/>
                <a:ext cx="6844937" cy="5032375"/>
              </a:xfrm>
              <a:blipFill>
                <a:blip r:embed="rId2"/>
                <a:stretch>
                  <a:fillRect l="-1603" t="-1937"/>
                </a:stretch>
              </a:blipFill>
            </p:spPr>
            <p:txBody>
              <a:bodyPr/>
              <a:lstStyle/>
              <a:p>
                <a:r>
                  <a:rPr lang="pt-BR">
                    <a:noFill/>
                  </a:rPr>
                  <a:t> </a:t>
                </a:r>
              </a:p>
            </p:txBody>
          </p:sp>
        </mc:Fallback>
      </mc:AlternateContent>
      <p:pic>
        <p:nvPicPr>
          <p:cNvPr id="4" name="Picture 2" descr="ROC curves.svg">
            <a:extLst>
              <a:ext uri="{FF2B5EF4-FFF2-40B4-BE49-F238E27FC236}">
                <a16:creationId xmlns:a16="http://schemas.microsoft.com/office/drawing/2014/main" id="{40EFFB75-59CF-B7DF-9636-9D5E28A80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1" r="7445"/>
          <a:stretch/>
        </p:blipFill>
        <p:spPr bwMode="auto">
          <a:xfrm>
            <a:off x="292819" y="2122650"/>
            <a:ext cx="4417665" cy="384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311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F1B0EE-2CD4-E8BF-117B-007FC91F23E7}"/>
              </a:ext>
            </a:extLst>
          </p:cNvPr>
          <p:cNvSpPr>
            <a:spLocks noGrp="1"/>
          </p:cNvSpPr>
          <p:nvPr>
            <p:ph type="title"/>
          </p:nvPr>
        </p:nvSpPr>
        <p:spPr/>
        <p:txBody>
          <a:bodyPr/>
          <a:lstStyle/>
          <a:p>
            <a:r>
              <a:rPr lang="pt-BR" sz="4400" dirty="0"/>
              <a:t>Curva característica de operação do receptor</a:t>
            </a:r>
            <a:endParaRPr lang="pt-BR" dirty="0"/>
          </a:p>
        </p:txBody>
      </p:sp>
      <p:sp>
        <p:nvSpPr>
          <p:cNvPr id="3" name="Espaço Reservado para Conteúdo 2">
            <a:extLst>
              <a:ext uri="{FF2B5EF4-FFF2-40B4-BE49-F238E27FC236}">
                <a16:creationId xmlns:a16="http://schemas.microsoft.com/office/drawing/2014/main" id="{54B875B9-5A6C-42BB-A12E-4AB2A0F373BF}"/>
              </a:ext>
            </a:extLst>
          </p:cNvPr>
          <p:cNvSpPr>
            <a:spLocks noGrp="1"/>
          </p:cNvSpPr>
          <p:nvPr>
            <p:ph idx="1"/>
          </p:nvPr>
        </p:nvSpPr>
        <p:spPr>
          <a:xfrm>
            <a:off x="5212080" y="1825625"/>
            <a:ext cx="6844937" cy="5032375"/>
          </a:xfrm>
        </p:spPr>
        <p:txBody>
          <a:bodyPr>
            <a:normAutofit/>
          </a:bodyPr>
          <a:lstStyle/>
          <a:p>
            <a:r>
              <a:rPr lang="pt-BR" dirty="0"/>
              <a:t>Sendo assim, ao plotarmos a </a:t>
            </a:r>
            <a:r>
              <a:rPr lang="pt-BR" b="1" i="1" dirty="0"/>
              <a:t>taxa de verdadeiro positivo </a:t>
            </a:r>
            <a:r>
              <a:rPr lang="pt-BR" dirty="0"/>
              <a:t>(ou </a:t>
            </a:r>
            <a:r>
              <a:rPr lang="pt-BR" b="1" i="1" dirty="0"/>
              <a:t>recall</a:t>
            </a:r>
            <a:r>
              <a:rPr lang="pt-BR" dirty="0"/>
              <a:t>) versus a </a:t>
            </a:r>
            <a:r>
              <a:rPr lang="pt-BR" b="1" i="1" dirty="0"/>
              <a:t>taxa de falso positivo </a:t>
            </a:r>
            <a:r>
              <a:rPr lang="pt-BR" dirty="0"/>
              <a:t>para diferentes valores de </a:t>
            </a:r>
            <a:r>
              <a:rPr lang="pt-BR" b="1" i="1" dirty="0"/>
              <a:t>limiar</a:t>
            </a:r>
            <a:r>
              <a:rPr lang="pt-BR" dirty="0"/>
              <a:t>, </a:t>
            </a:r>
            <a:r>
              <a:rPr lang="pt-BR" b="1" i="1" dirty="0"/>
              <a:t>T</a:t>
            </a:r>
            <a:r>
              <a:rPr lang="pt-BR" dirty="0"/>
              <a:t>, obtemos a </a:t>
            </a:r>
            <a:r>
              <a:rPr lang="pt-BR" b="1" i="1" dirty="0"/>
              <a:t>curva ROC</a:t>
            </a:r>
            <a:r>
              <a:rPr lang="pt-BR" dirty="0"/>
              <a:t> associada a um </a:t>
            </a:r>
            <a:r>
              <a:rPr lang="pt-BR" b="1" i="1" dirty="0"/>
              <a:t>classificador binário</a:t>
            </a:r>
            <a:r>
              <a:rPr lang="pt-BR" dirty="0"/>
              <a:t>.</a:t>
            </a:r>
          </a:p>
          <a:p>
            <a:r>
              <a:rPr lang="pt-BR" dirty="0"/>
              <a:t>A </a:t>
            </a:r>
            <a:r>
              <a:rPr lang="pt-BR" b="1" i="1" dirty="0">
                <a:solidFill>
                  <a:srgbClr val="00B050"/>
                </a:solidFill>
              </a:rPr>
              <a:t>escolha do</a:t>
            </a:r>
            <a:r>
              <a:rPr lang="pt-BR" b="1" i="1" dirty="0">
                <a:solidFill>
                  <a:srgbClr val="00B050"/>
                </a:solidFill>
                <a:effectLst/>
              </a:rPr>
              <a:t> limiar de decisão diferente de 0.5 pode melhorar o desempenho de um classificador</a:t>
            </a:r>
            <a:r>
              <a:rPr lang="pt-BR" b="0" i="0" dirty="0">
                <a:effectLst/>
              </a:rPr>
              <a:t> binário em situações de desbalanceamento de classes, custos assimétricos de erro, preferência por precisão ou </a:t>
            </a:r>
            <a:r>
              <a:rPr lang="pt-BR" b="0" i="1" dirty="0">
                <a:effectLst/>
              </a:rPr>
              <a:t>recall</a:t>
            </a:r>
            <a:r>
              <a:rPr lang="pt-BR" b="0" i="0" dirty="0">
                <a:effectLst/>
              </a:rPr>
              <a:t>, etc.</a:t>
            </a:r>
            <a:endParaRPr lang="pt-BR" dirty="0"/>
          </a:p>
        </p:txBody>
      </p:sp>
      <p:pic>
        <p:nvPicPr>
          <p:cNvPr id="4" name="Picture 2" descr="ROC curves.svg">
            <a:extLst>
              <a:ext uri="{FF2B5EF4-FFF2-40B4-BE49-F238E27FC236}">
                <a16:creationId xmlns:a16="http://schemas.microsoft.com/office/drawing/2014/main" id="{40EFFB75-59CF-B7DF-9636-9D5E28A80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1" r="7445"/>
          <a:stretch/>
        </p:blipFill>
        <p:spPr bwMode="auto">
          <a:xfrm>
            <a:off x="292819" y="2122650"/>
            <a:ext cx="4417665" cy="384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383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A7EC4-43C6-979E-8AE0-0716552C347D}"/>
              </a:ext>
            </a:extLst>
          </p:cNvPr>
          <p:cNvSpPr>
            <a:spLocks noGrp="1"/>
          </p:cNvSpPr>
          <p:nvPr>
            <p:ph type="title"/>
          </p:nvPr>
        </p:nvSpPr>
        <p:spPr/>
        <p:txBody>
          <a:bodyPr/>
          <a:lstStyle/>
          <a:p>
            <a:r>
              <a:rPr lang="pt-BR" dirty="0"/>
              <a:t>Comparando classificadores com a curva ROC</a:t>
            </a:r>
          </a:p>
        </p:txBody>
      </p:sp>
      <p:sp>
        <p:nvSpPr>
          <p:cNvPr id="3" name="Espaço Reservado para Conteúdo 2">
            <a:extLst>
              <a:ext uri="{FF2B5EF4-FFF2-40B4-BE49-F238E27FC236}">
                <a16:creationId xmlns:a16="http://schemas.microsoft.com/office/drawing/2014/main" id="{8150DAF9-3E3C-DF70-0359-A3133AB00F8C}"/>
              </a:ext>
            </a:extLst>
          </p:cNvPr>
          <p:cNvSpPr>
            <a:spLocks noGrp="1"/>
          </p:cNvSpPr>
          <p:nvPr>
            <p:ph idx="1"/>
          </p:nvPr>
        </p:nvSpPr>
        <p:spPr>
          <a:xfrm>
            <a:off x="5512526" y="1825624"/>
            <a:ext cx="6583680" cy="5032375"/>
          </a:xfrm>
        </p:spPr>
        <p:txBody>
          <a:bodyPr>
            <a:normAutofit/>
          </a:bodyPr>
          <a:lstStyle/>
          <a:p>
            <a:r>
              <a:rPr lang="pt-BR" dirty="0"/>
              <a:t>Comparamos </a:t>
            </a:r>
            <a:r>
              <a:rPr lang="pt-BR" b="1" i="1" dirty="0">
                <a:solidFill>
                  <a:srgbClr val="00B050"/>
                </a:solidFill>
              </a:rPr>
              <a:t>classificadores binários</a:t>
            </a:r>
            <a:r>
              <a:rPr lang="pt-BR" dirty="0"/>
              <a:t> criando </a:t>
            </a:r>
            <a:r>
              <a:rPr lang="pt-BR" b="1" i="1" dirty="0"/>
              <a:t>curvas ROC</a:t>
            </a:r>
            <a:r>
              <a:rPr lang="pt-BR" dirty="0"/>
              <a:t> para cada um deles. </a:t>
            </a:r>
          </a:p>
          <a:p>
            <a:r>
              <a:rPr lang="pt-BR" dirty="0"/>
              <a:t>Por exemplo, considerem as </a:t>
            </a:r>
            <a:r>
              <a:rPr lang="pt-BR" b="1" i="1" dirty="0"/>
              <a:t>curvas ROC </a:t>
            </a:r>
            <a:r>
              <a:rPr lang="pt-BR" dirty="0"/>
              <a:t>na figura ao lado. </a:t>
            </a:r>
          </a:p>
          <a:p>
            <a:r>
              <a:rPr lang="pt-BR" dirty="0"/>
              <a:t>Para decidir qual o melhor </a:t>
            </a:r>
            <a:r>
              <a:rPr lang="pt-BR" b="1" i="1" dirty="0"/>
              <a:t>classificador</a:t>
            </a:r>
            <a:r>
              <a:rPr lang="pt-BR" dirty="0"/>
              <a:t>, podemos analisar a </a:t>
            </a:r>
            <a:r>
              <a:rPr lang="pt-BR" b="1" i="1" dirty="0"/>
              <a:t>área sob a curva (ASC) ROC</a:t>
            </a:r>
            <a:r>
              <a:rPr lang="pt-BR" dirty="0"/>
              <a:t>.</a:t>
            </a:r>
          </a:p>
          <a:p>
            <a:r>
              <a:rPr lang="pt-BR" b="1" i="1" dirty="0"/>
              <a:t>ASC</a:t>
            </a:r>
            <a:r>
              <a:rPr lang="pt-BR" dirty="0"/>
              <a:t> é outra métrica da qualidade de um classificador. </a:t>
            </a:r>
          </a:p>
          <a:p>
            <a:r>
              <a:rPr lang="pt-BR" dirty="0"/>
              <a:t>É um número entre 0 e 1. Quanto maior a </a:t>
            </a:r>
            <a:r>
              <a:rPr lang="pt-BR" b="1" i="1" dirty="0"/>
              <a:t>ASC</a:t>
            </a:r>
            <a:r>
              <a:rPr lang="pt-BR" dirty="0"/>
              <a:t>, melhor será o classificador.</a:t>
            </a:r>
          </a:p>
        </p:txBody>
      </p:sp>
      <p:pic>
        <p:nvPicPr>
          <p:cNvPr id="6" name="Imagem 5">
            <a:extLst>
              <a:ext uri="{FF2B5EF4-FFF2-40B4-BE49-F238E27FC236}">
                <a16:creationId xmlns:a16="http://schemas.microsoft.com/office/drawing/2014/main" id="{90550AD6-ECC9-445E-75B0-9790A4B3807A}"/>
              </a:ext>
            </a:extLst>
          </p:cNvPr>
          <p:cNvPicPr>
            <a:picLocks noChangeAspect="1"/>
          </p:cNvPicPr>
          <p:nvPr/>
        </p:nvPicPr>
        <p:blipFill rotWithShape="1">
          <a:blip r:embed="rId3">
            <a:extLst>
              <a:ext uri="{28A0092B-C50C-407E-A947-70E740481C1C}">
                <a14:useLocalDpi xmlns:a14="http://schemas.microsoft.com/office/drawing/2010/main" val="0"/>
              </a:ext>
            </a:extLst>
          </a:blip>
          <a:srcRect r="8058"/>
          <a:stretch/>
        </p:blipFill>
        <p:spPr>
          <a:xfrm>
            <a:off x="655320" y="1588963"/>
            <a:ext cx="4008120" cy="4903912"/>
          </a:xfrm>
          <a:prstGeom prst="rect">
            <a:avLst/>
          </a:prstGeom>
        </p:spPr>
      </p:pic>
    </p:spTree>
    <p:extLst>
      <p:ext uri="{BB962C8B-B14F-4D97-AF65-F5344CB8AC3E}">
        <p14:creationId xmlns:p14="http://schemas.microsoft.com/office/powerpoint/2010/main" val="348625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A7EC4-43C6-979E-8AE0-0716552C347D}"/>
              </a:ext>
            </a:extLst>
          </p:cNvPr>
          <p:cNvSpPr>
            <a:spLocks noGrp="1"/>
          </p:cNvSpPr>
          <p:nvPr>
            <p:ph type="title"/>
          </p:nvPr>
        </p:nvSpPr>
        <p:spPr/>
        <p:txBody>
          <a:bodyPr/>
          <a:lstStyle/>
          <a:p>
            <a:r>
              <a:rPr lang="pt-BR" dirty="0"/>
              <a:t>Comparando classificadores com a curva ROC</a:t>
            </a:r>
          </a:p>
        </p:txBody>
      </p:sp>
      <p:sp>
        <p:nvSpPr>
          <p:cNvPr id="3" name="Espaço Reservado para Conteúdo 2">
            <a:extLst>
              <a:ext uri="{FF2B5EF4-FFF2-40B4-BE49-F238E27FC236}">
                <a16:creationId xmlns:a16="http://schemas.microsoft.com/office/drawing/2014/main" id="{8150DAF9-3E3C-DF70-0359-A3133AB00F8C}"/>
              </a:ext>
            </a:extLst>
          </p:cNvPr>
          <p:cNvSpPr>
            <a:spLocks noGrp="1"/>
          </p:cNvSpPr>
          <p:nvPr>
            <p:ph idx="1"/>
          </p:nvPr>
        </p:nvSpPr>
        <p:spPr>
          <a:xfrm>
            <a:off x="4937760" y="1825624"/>
            <a:ext cx="7158447" cy="5032375"/>
          </a:xfrm>
        </p:spPr>
        <p:txBody>
          <a:bodyPr>
            <a:normAutofit lnSpcReduction="10000"/>
          </a:bodyPr>
          <a:lstStyle/>
          <a:p>
            <a:r>
              <a:rPr lang="pt-BR" dirty="0"/>
              <a:t>O </a:t>
            </a:r>
            <a:r>
              <a:rPr lang="pt-BR" b="1" i="1" dirty="0"/>
              <a:t>classificador A</a:t>
            </a:r>
            <a:r>
              <a:rPr lang="pt-BR" dirty="0"/>
              <a:t> tem melhor desempenho, pois tem </a:t>
            </a:r>
            <a:r>
              <a:rPr lang="pt-BR" b="1" i="1" dirty="0"/>
              <a:t>ASC</a:t>
            </a:r>
            <a:r>
              <a:rPr lang="pt-BR" dirty="0"/>
              <a:t> maior do que a do </a:t>
            </a:r>
            <a:r>
              <a:rPr lang="pt-BR" b="1" i="1" dirty="0"/>
              <a:t>classificador B</a:t>
            </a:r>
            <a:r>
              <a:rPr lang="pt-BR" dirty="0"/>
              <a:t>.</a:t>
            </a:r>
          </a:p>
          <a:p>
            <a:r>
              <a:rPr lang="pt-BR" b="1" dirty="0"/>
              <a:t>Vantagens da curva ROC</a:t>
            </a:r>
            <a:endParaRPr lang="pt-BR" dirty="0"/>
          </a:p>
          <a:p>
            <a:pPr lvl="1"/>
            <a:r>
              <a:rPr lang="pt-BR" dirty="0"/>
              <a:t>Possibilita a análise de diferentes métricas de desempenho independente do </a:t>
            </a:r>
            <a:r>
              <a:rPr lang="pt-BR" b="1" i="1" dirty="0"/>
              <a:t>limiar de quantização</a:t>
            </a:r>
            <a:r>
              <a:rPr lang="pt-BR" dirty="0"/>
              <a:t>.</a:t>
            </a:r>
          </a:p>
          <a:p>
            <a:pPr lvl="1"/>
            <a:r>
              <a:rPr lang="pt-BR" dirty="0"/>
              <a:t>Auxilia o estudo de diferentes </a:t>
            </a:r>
            <a:r>
              <a:rPr lang="pt-BR" b="1" i="1" dirty="0"/>
              <a:t>limiares</a:t>
            </a:r>
            <a:r>
              <a:rPr lang="pt-BR" dirty="0"/>
              <a:t> para lidar com problemas de </a:t>
            </a:r>
            <a:r>
              <a:rPr lang="pt-BR" b="1" i="1" dirty="0"/>
              <a:t>desbalanceamento</a:t>
            </a:r>
            <a:r>
              <a:rPr lang="pt-BR" dirty="0"/>
              <a:t> nos dados.</a:t>
            </a:r>
          </a:p>
          <a:p>
            <a:r>
              <a:rPr lang="pt-BR" b="1" dirty="0"/>
              <a:t>Desvantagens</a:t>
            </a:r>
          </a:p>
          <a:p>
            <a:pPr lvl="1"/>
            <a:r>
              <a:rPr lang="pt-BR" dirty="0"/>
              <a:t>Usada em problemas de </a:t>
            </a:r>
            <a:r>
              <a:rPr lang="pt-BR" b="1" i="1" dirty="0"/>
              <a:t>classificação binária</a:t>
            </a:r>
            <a:r>
              <a:rPr lang="pt-BR" dirty="0"/>
              <a:t>. </a:t>
            </a:r>
          </a:p>
          <a:p>
            <a:pPr lvl="1"/>
            <a:r>
              <a:rPr lang="pt-BR" dirty="0"/>
              <a:t>No caso </a:t>
            </a:r>
            <a:r>
              <a:rPr lang="pt-BR" b="1" i="1" dirty="0"/>
              <a:t>multiclasses</a:t>
            </a:r>
            <a:r>
              <a:rPr lang="pt-BR" dirty="0"/>
              <a:t>, devemos utilizar as estratégias </a:t>
            </a:r>
            <a:r>
              <a:rPr lang="pt-BR" b="1" i="1" dirty="0"/>
              <a:t>um-contra-o-resto </a:t>
            </a:r>
            <a:r>
              <a:rPr lang="pt-BR" dirty="0"/>
              <a:t>ou</a:t>
            </a:r>
            <a:r>
              <a:rPr lang="pt-BR" b="1" i="1" dirty="0"/>
              <a:t> um-contra-um</a:t>
            </a:r>
            <a:r>
              <a:rPr lang="pt-BR" dirty="0"/>
              <a:t> e plotar várias </a:t>
            </a:r>
            <a:r>
              <a:rPr lang="pt-BR" b="1" i="1" dirty="0"/>
              <a:t>curvas ROC</a:t>
            </a:r>
            <a:r>
              <a:rPr lang="pt-BR" dirty="0"/>
              <a:t>.</a:t>
            </a:r>
            <a:endParaRPr lang="pt-BR" b="1" dirty="0"/>
          </a:p>
        </p:txBody>
      </p:sp>
      <p:pic>
        <p:nvPicPr>
          <p:cNvPr id="6" name="Imagem 5">
            <a:extLst>
              <a:ext uri="{FF2B5EF4-FFF2-40B4-BE49-F238E27FC236}">
                <a16:creationId xmlns:a16="http://schemas.microsoft.com/office/drawing/2014/main" id="{90550AD6-ECC9-445E-75B0-9790A4B3807A}"/>
              </a:ext>
            </a:extLst>
          </p:cNvPr>
          <p:cNvPicPr>
            <a:picLocks noChangeAspect="1"/>
          </p:cNvPicPr>
          <p:nvPr/>
        </p:nvPicPr>
        <p:blipFill rotWithShape="1">
          <a:blip r:embed="rId3">
            <a:extLst>
              <a:ext uri="{28A0092B-C50C-407E-A947-70E740481C1C}">
                <a14:useLocalDpi xmlns:a14="http://schemas.microsoft.com/office/drawing/2010/main" val="0"/>
              </a:ext>
            </a:extLst>
          </a:blip>
          <a:srcRect r="8058"/>
          <a:stretch/>
        </p:blipFill>
        <p:spPr>
          <a:xfrm>
            <a:off x="739533" y="1588963"/>
            <a:ext cx="4008120" cy="4903912"/>
          </a:xfrm>
          <a:prstGeom prst="rect">
            <a:avLst/>
          </a:prstGeom>
        </p:spPr>
      </p:pic>
      <p:sp>
        <p:nvSpPr>
          <p:cNvPr id="4" name="Rectangle 3">
            <a:extLst>
              <a:ext uri="{FF2B5EF4-FFF2-40B4-BE49-F238E27FC236}">
                <a16:creationId xmlns:a16="http://schemas.microsoft.com/office/drawing/2014/main" id="{44FD8BD5-D7EC-6939-40DB-26A8765ED2A5}"/>
              </a:ext>
            </a:extLst>
          </p:cNvPr>
          <p:cNvSpPr/>
          <p:nvPr/>
        </p:nvSpPr>
        <p:spPr>
          <a:xfrm>
            <a:off x="0" y="6581000"/>
            <a:ext cx="2521524" cy="276999"/>
          </a:xfrm>
          <a:prstGeom prst="rect">
            <a:avLst/>
          </a:prstGeom>
        </p:spPr>
        <p:txBody>
          <a:bodyPr wrap="none">
            <a:spAutoFit/>
          </a:bodyPr>
          <a:lstStyle/>
          <a:p>
            <a:r>
              <a:rPr lang="pt-BR" sz="1200" dirty="0">
                <a:hlinkClick r:id="rId4"/>
              </a:rPr>
              <a:t>Exemplo: classification_metrics.ipynb</a:t>
            </a:r>
            <a:endParaRPr lang="pt-BR" sz="1200" dirty="0"/>
          </a:p>
        </p:txBody>
      </p:sp>
    </p:spTree>
    <p:extLst>
      <p:ext uri="{BB962C8B-B14F-4D97-AF65-F5344CB8AC3E}">
        <p14:creationId xmlns:p14="http://schemas.microsoft.com/office/powerpoint/2010/main" val="3718025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p:txBody>
          <a:bodyPr/>
          <a:lstStyle/>
          <a:p>
            <a:r>
              <a:rPr lang="pt-BR" b="1" dirty="0"/>
              <a:t>Quiz</a:t>
            </a:r>
            <a:r>
              <a:rPr lang="pt-BR" dirty="0"/>
              <a:t>: “</a:t>
            </a:r>
            <a:r>
              <a:rPr lang="pt-BR" i="1" dirty="0"/>
              <a:t>T320 - Quiz - Classificação (Parte V)</a:t>
            </a:r>
            <a:r>
              <a:rPr lang="pt-BR" dirty="0"/>
              <a:t>” que se encontra no MS Teams.</a:t>
            </a:r>
          </a:p>
          <a:p>
            <a:r>
              <a:rPr lang="pt-BR" b="1" dirty="0"/>
              <a:t>Exercício Prático</a:t>
            </a:r>
            <a:r>
              <a:rPr lang="pt-BR" dirty="0"/>
              <a:t>: </a:t>
            </a:r>
            <a:r>
              <a:rPr lang="pt-BR" b="1" dirty="0">
                <a:hlinkClick r:id="rId3"/>
              </a:rPr>
              <a:t>Laboratório #5</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laboratórios</a:t>
            </a:r>
            <a:r>
              <a:rPr lang="pt-BR" dirty="0"/>
              <a:t>.</a:t>
            </a:r>
          </a:p>
          <a:p>
            <a:pPr lvl="1"/>
            <a:r>
              <a:rPr lang="pt-BR" b="1" dirty="0">
                <a:solidFill>
                  <a:srgbClr val="FF0000"/>
                </a:solidFill>
              </a:rPr>
              <a:t>Atividades podem ser feitas em grupo, mas as entregas devem ser individuais.</a:t>
            </a:r>
          </a:p>
        </p:txBody>
      </p:sp>
    </p:spTree>
    <p:extLst>
      <p:ext uri="{BB962C8B-B14F-4D97-AF65-F5344CB8AC3E}">
        <p14:creationId xmlns:p14="http://schemas.microsoft.com/office/powerpoint/2010/main" val="2037160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4F8A259-1560-CC93-9770-6AEADA39FC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0714" y="811490"/>
            <a:ext cx="6420922" cy="5235019"/>
          </a:xfrm>
          <a:prstGeom prst="rect">
            <a:avLst/>
          </a:prstGeom>
        </p:spPr>
      </p:pic>
    </p:spTree>
    <p:extLst>
      <p:ext uri="{BB962C8B-B14F-4D97-AF65-F5344CB8AC3E}">
        <p14:creationId xmlns:p14="http://schemas.microsoft.com/office/powerpoint/2010/main" val="1358773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upo 74"/>
          <p:cNvGrpSpPr/>
          <p:nvPr/>
        </p:nvGrpSpPr>
        <p:grpSpPr>
          <a:xfrm>
            <a:off x="3824542" y="1420136"/>
            <a:ext cx="6730910" cy="4693006"/>
            <a:chOff x="3824542" y="1420136"/>
            <a:chExt cx="6730910" cy="4693006"/>
          </a:xfrm>
        </p:grpSpPr>
        <p:cxnSp>
          <p:nvCxnSpPr>
            <p:cNvPr id="14" name="Straight Connector 13"/>
            <p:cNvCxnSpPr/>
            <p:nvPr/>
          </p:nvCxnSpPr>
          <p:spPr>
            <a:xfrm>
              <a:off x="4560982" y="2045689"/>
              <a:ext cx="0" cy="2786742"/>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72082" y="4823889"/>
              <a:ext cx="165100" cy="369332"/>
            </a:xfrm>
            <a:prstGeom prst="rect">
              <a:avLst/>
            </a:prstGeom>
            <a:noFill/>
          </p:spPr>
          <p:txBody>
            <a:bodyPr wrap="square" rtlCol="0">
              <a:spAutoFit/>
            </a:bodyPr>
            <a:lstStyle/>
            <a:p>
              <a:pPr algn="ctr"/>
              <a:r>
                <a:rPr lang="pt-BR" dirty="0"/>
                <a:t>0</a:t>
              </a:r>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mc:Choice xmlns:a14="http://schemas.microsoft.com/office/drawing/2010/main" Requires="a14">
            <p:sp>
              <p:nvSpPr>
                <p:cNvPr id="24" name="TextBox 23"/>
                <p:cNvSpPr txBox="1"/>
                <p:nvPr/>
              </p:nvSpPr>
              <p:spPr>
                <a:xfrm>
                  <a:off x="4433983" y="1420136"/>
                  <a:ext cx="3981936" cy="646331"/>
                </a:xfrm>
                <a:prstGeom prst="rect">
                  <a:avLst/>
                </a:prstGeom>
                <a:noFill/>
              </p:spPr>
              <p:txBody>
                <a:bodyPr wrap="square" rtlCol="0">
                  <a:spAutoFit/>
                </a:bodyPr>
                <a:lstStyle/>
                <a:p>
                  <a:r>
                    <a:rPr lang="pt-BR" b="1" dirty="0">
                      <a:latin typeface="Cambria Math" panose="02040503050406030204" pitchFamily="18" charset="0"/>
                    </a:rPr>
                    <a:t>Taxa de verdadeiros positivos </a:t>
                  </a:r>
                </a:p>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𝑟𝑒𝑐𝑎𝑙𝑙</m:t>
                        </m:r>
                      </m:oMath>
                    </m:oMathPara>
                  </a14:m>
                  <a:endParaRPr lang="pt-BR" i="1" dirty="0">
                    <a:latin typeface="Cambria Math" panose="02040503050406030204" pitchFamily="18" charset="0"/>
                  </a:endParaRPr>
                </a:p>
              </p:txBody>
            </p:sp>
          </mc:Choice>
          <mc:Fallback>
            <p:sp>
              <p:nvSpPr>
                <p:cNvPr id="24" name="TextBox 23"/>
                <p:cNvSpPr txBox="1">
                  <a:spLocks noRot="1" noChangeAspect="1" noMove="1" noResize="1" noEditPoints="1" noAdjustHandles="1" noChangeArrowheads="1" noChangeShapeType="1" noTextEdit="1"/>
                </p:cNvSpPr>
                <p:nvPr/>
              </p:nvSpPr>
              <p:spPr>
                <a:xfrm>
                  <a:off x="4433983" y="1420136"/>
                  <a:ext cx="3981936" cy="646331"/>
                </a:xfrm>
                <a:prstGeom prst="rect">
                  <a:avLst/>
                </a:prstGeom>
                <a:blipFill>
                  <a:blip r:embed="rId2"/>
                  <a:stretch>
                    <a:fillRect l="-1223" t="-6604"/>
                  </a:stretch>
                </a:blipFill>
              </p:spPr>
              <p:txBody>
                <a:bodyPr/>
                <a:lstStyle/>
                <a:p>
                  <a:r>
                    <a:rPr lang="pt-BR">
                      <a:noFill/>
                    </a:rPr>
                    <a:t> </a:t>
                  </a:r>
                </a:p>
              </p:txBody>
            </p:sp>
          </mc:Fallback>
        </mc:AlternateContent>
        <p:sp>
          <p:nvSpPr>
            <p:cNvPr id="25" name="TextBox 24"/>
            <p:cNvSpPr txBox="1"/>
            <p:nvPr/>
          </p:nvSpPr>
          <p:spPr>
            <a:xfrm>
              <a:off x="6786587" y="4860772"/>
              <a:ext cx="3768865" cy="646331"/>
            </a:xfrm>
            <a:prstGeom prst="rect">
              <a:avLst/>
            </a:prstGeom>
            <a:noFill/>
          </p:spPr>
          <p:txBody>
            <a:bodyPr wrap="square" rtlCol="0">
              <a:spAutoFit/>
            </a:bodyPr>
            <a:lstStyle/>
            <a:p>
              <a:r>
                <a:rPr lang="pt-BR" b="1" dirty="0">
                  <a:latin typeface="Cambria Math" panose="02040503050406030204" pitchFamily="18" charset="0"/>
                </a:rPr>
                <a:t>Taxa de falsos positivos</a:t>
              </a:r>
            </a:p>
            <a:p>
              <a:r>
                <a:rPr lang="pt-BR" dirty="0"/>
                <a:t>1 – </a:t>
              </a:r>
              <a:r>
                <a:rPr lang="pt-BR" i="1" dirty="0"/>
                <a:t>especificidade</a:t>
              </a:r>
              <a:endParaRPr lang="pt-BR" dirty="0"/>
            </a:p>
          </p:txBody>
        </p:sp>
        <p:cxnSp>
          <p:nvCxnSpPr>
            <p:cNvPr id="27" name="Straight Connector 26"/>
            <p:cNvCxnSpPr/>
            <p:nvPr/>
          </p:nvCxnSpPr>
          <p:spPr>
            <a:xfrm flipV="1">
              <a:off x="4564367" y="2846079"/>
              <a:ext cx="1980000" cy="8279"/>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51014" y="2854358"/>
              <a:ext cx="1459993" cy="261610"/>
            </a:xfrm>
            <a:prstGeom prst="rect">
              <a:avLst/>
            </a:prstGeom>
            <a:noFill/>
          </p:spPr>
          <p:txBody>
            <a:bodyPr wrap="square" rtlCol="0">
              <a:spAutoFit/>
            </a:bodyPr>
            <a:lstStyle/>
            <a:p>
              <a:pPr algn="ctr"/>
              <a:r>
                <a:rPr lang="pt-BR" sz="1100" dirty="0"/>
                <a:t>Classificação aleatória</a:t>
              </a:r>
            </a:p>
          </p:txBody>
        </p:sp>
        <p:cxnSp>
          <p:nvCxnSpPr>
            <p:cNvPr id="39" name="Straight Arrow Connector 38"/>
            <p:cNvCxnSpPr/>
            <p:nvPr/>
          </p:nvCxnSpPr>
          <p:spPr>
            <a:xfrm flipV="1">
              <a:off x="6124575" y="3036260"/>
              <a:ext cx="609600" cy="346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879800" y="4249211"/>
              <a:ext cx="264299" cy="30480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78656" y="4007622"/>
              <a:ext cx="604878" cy="261610"/>
            </a:xfrm>
            <a:prstGeom prst="rect">
              <a:avLst/>
            </a:prstGeom>
            <a:noFill/>
          </p:spPr>
          <p:txBody>
            <a:bodyPr wrap="square" rtlCol="0">
              <a:spAutoFit/>
            </a:bodyPr>
            <a:lstStyle/>
            <a:p>
              <a:pPr algn="ctr"/>
              <a:r>
                <a:rPr lang="pt-BR" sz="1100" dirty="0"/>
                <a:t>Melhor</a:t>
              </a:r>
            </a:p>
          </p:txBody>
        </p:sp>
        <p:sp>
          <p:nvSpPr>
            <p:cNvPr id="46" name="TextBox 45"/>
            <p:cNvSpPr txBox="1"/>
            <p:nvPr/>
          </p:nvSpPr>
          <p:spPr>
            <a:xfrm>
              <a:off x="4869525" y="4549779"/>
              <a:ext cx="604878" cy="261610"/>
            </a:xfrm>
            <a:prstGeom prst="rect">
              <a:avLst/>
            </a:prstGeom>
            <a:noFill/>
          </p:spPr>
          <p:txBody>
            <a:bodyPr wrap="square" rtlCol="0">
              <a:spAutoFit/>
            </a:bodyPr>
            <a:lstStyle/>
            <a:p>
              <a:pPr algn="ctr"/>
              <a:r>
                <a:rPr lang="pt-BR" sz="1100" dirty="0"/>
                <a:t>Pior</a:t>
              </a:r>
            </a:p>
          </p:txBody>
        </p:sp>
        <p:sp>
          <p:nvSpPr>
            <p:cNvPr id="48" name="Freeform 47"/>
            <p:cNvSpPr/>
            <p:nvPr/>
          </p:nvSpPr>
          <p:spPr>
            <a:xfrm>
              <a:off x="4611966" y="2837706"/>
              <a:ext cx="1948517" cy="1973683"/>
            </a:xfrm>
            <a:custGeom>
              <a:avLst/>
              <a:gdLst>
                <a:gd name="connsiteX0" fmla="*/ 0 w 1933575"/>
                <a:gd name="connsiteY0" fmla="*/ 1914525 h 1914525"/>
                <a:gd name="connsiteX1" fmla="*/ 342900 w 1933575"/>
                <a:gd name="connsiteY1" fmla="*/ 495300 h 1914525"/>
                <a:gd name="connsiteX2" fmla="*/ 1933575 w 1933575"/>
                <a:gd name="connsiteY2" fmla="*/ 0 h 1914525"/>
              </a:gdLst>
              <a:ahLst/>
              <a:cxnLst>
                <a:cxn ang="0">
                  <a:pos x="connsiteX0" y="connsiteY0"/>
                </a:cxn>
                <a:cxn ang="0">
                  <a:pos x="connsiteX1" y="connsiteY1"/>
                </a:cxn>
                <a:cxn ang="0">
                  <a:pos x="connsiteX2" y="connsiteY2"/>
                </a:cxn>
              </a:cxnLst>
              <a:rect l="l" t="t" r="r" b="b"/>
              <a:pathLst>
                <a:path w="1933575" h="1914525">
                  <a:moveTo>
                    <a:pt x="0" y="1914525"/>
                  </a:moveTo>
                  <a:cubicBezTo>
                    <a:pt x="10319" y="1364456"/>
                    <a:pt x="20638" y="814387"/>
                    <a:pt x="342900" y="495300"/>
                  </a:cubicBezTo>
                  <a:cubicBezTo>
                    <a:pt x="665162" y="176213"/>
                    <a:pt x="1543050" y="158750"/>
                    <a:pt x="1933575"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a:cxnSpLocks/>
            </p:cNvCxnSpPr>
            <p:nvPr/>
          </p:nvCxnSpPr>
          <p:spPr>
            <a:xfrm>
              <a:off x="5144099" y="3308172"/>
              <a:ext cx="1948517" cy="69547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20286" y="3894501"/>
              <a:ext cx="1551943" cy="430887"/>
            </a:xfrm>
            <a:prstGeom prst="rect">
              <a:avLst/>
            </a:prstGeom>
            <a:noFill/>
          </p:spPr>
          <p:txBody>
            <a:bodyPr wrap="square" rtlCol="0">
              <a:spAutoFit/>
            </a:bodyPr>
            <a:lstStyle/>
            <a:p>
              <a:pPr algn="ctr"/>
              <a:r>
                <a:rPr lang="pt-BR" sz="1100" dirty="0"/>
                <a:t>Curva ROC de um classificador qualquer</a:t>
              </a:r>
            </a:p>
          </p:txBody>
        </p:sp>
        <p:cxnSp>
          <p:nvCxnSpPr>
            <p:cNvPr id="4" name="Conector reto 3"/>
            <p:cNvCxnSpPr>
              <a:endCxn id="48" idx="2"/>
            </p:cNvCxnSpPr>
            <p:nvPr/>
          </p:nvCxnSpPr>
          <p:spPr>
            <a:xfrm flipV="1">
              <a:off x="4554632" y="2837706"/>
              <a:ext cx="2005851" cy="16652"/>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26" name="Conector reto 25"/>
            <p:cNvCxnSpPr>
              <a:endCxn id="16" idx="0"/>
            </p:cNvCxnSpPr>
            <p:nvPr/>
          </p:nvCxnSpPr>
          <p:spPr>
            <a:xfrm flipH="1">
              <a:off x="4554632" y="2854358"/>
              <a:ext cx="12886" cy="1969531"/>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36" name="Conector reto 35"/>
            <p:cNvCxnSpPr/>
            <p:nvPr/>
          </p:nvCxnSpPr>
          <p:spPr>
            <a:xfrm>
              <a:off x="4472082" y="5857729"/>
              <a:ext cx="612000" cy="0"/>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37" name="TextBox 31"/>
            <p:cNvSpPr txBox="1"/>
            <p:nvPr/>
          </p:nvSpPr>
          <p:spPr>
            <a:xfrm>
              <a:off x="5022122" y="5589922"/>
              <a:ext cx="1628892" cy="523220"/>
            </a:xfrm>
            <a:prstGeom prst="rect">
              <a:avLst/>
            </a:prstGeom>
            <a:noFill/>
          </p:spPr>
          <p:txBody>
            <a:bodyPr wrap="square" rtlCol="0">
              <a:spAutoFit/>
            </a:bodyPr>
            <a:lstStyle/>
            <a:p>
              <a:pPr algn="ctr"/>
              <a:r>
                <a:rPr lang="pt-BR" sz="1400" dirty="0"/>
                <a:t>Curva para classes sem sobreposição</a:t>
              </a:r>
            </a:p>
          </p:txBody>
        </p:sp>
        <mc:AlternateContent xmlns:mc="http://schemas.openxmlformats.org/markup-compatibility/2006" xmlns:a14="http://schemas.microsoft.com/office/drawing/2010/main">
          <mc:Choice Requires="a14">
            <p:sp>
              <p:nvSpPr>
                <p:cNvPr id="41" name="TextBox 31"/>
                <p:cNvSpPr txBox="1"/>
                <p:nvPr/>
              </p:nvSpPr>
              <p:spPr>
                <a:xfrm>
                  <a:off x="4695204" y="2168421"/>
                  <a:ext cx="2067261" cy="261610"/>
                </a:xfrm>
                <a:prstGeom prst="rect">
                  <a:avLst/>
                </a:prstGeom>
                <a:noFill/>
              </p:spPr>
              <p:txBody>
                <a:bodyPr wrap="square" rtlCol="0">
                  <a:spAutoFit/>
                </a:bodyPr>
                <a:lstStyle/>
                <a:p>
                  <a14:m>
                    <m:oMath xmlns:m="http://schemas.openxmlformats.org/officeDocument/2006/math">
                      <m:r>
                        <a:rPr lang="pt-BR" sz="1100" b="0" i="1" smtClean="0">
                          <a:latin typeface="Cambria Math" panose="02040503050406030204" pitchFamily="18" charset="0"/>
                        </a:rPr>
                        <m:t>𝑇</m:t>
                      </m:r>
                      <m:r>
                        <a:rPr lang="pt-BR" sz="1100" b="0" i="1" smtClean="0">
                          <a:latin typeface="Cambria Math" panose="02040503050406030204" pitchFamily="18" charset="0"/>
                        </a:rPr>
                        <m:t>=0.5</m:t>
                      </m:r>
                    </m:oMath>
                  </a14:m>
                  <a:r>
                    <a:rPr lang="pt-BR" sz="1100" dirty="0"/>
                    <a:t> (Classificação perfeita)</a:t>
                  </a:r>
                </a:p>
              </p:txBody>
            </p:sp>
          </mc:Choice>
          <mc:Fallback xmlns="">
            <p:sp>
              <p:nvSpPr>
                <p:cNvPr id="41" name="TextBox 31"/>
                <p:cNvSpPr txBox="1">
                  <a:spLocks noRot="1" noChangeAspect="1" noMove="1" noResize="1" noEditPoints="1" noAdjustHandles="1" noChangeArrowheads="1" noChangeShapeType="1" noTextEdit="1"/>
                </p:cNvSpPr>
                <p:nvPr/>
              </p:nvSpPr>
              <p:spPr>
                <a:xfrm>
                  <a:off x="4695204" y="2168421"/>
                  <a:ext cx="2067261" cy="261610"/>
                </a:xfrm>
                <a:prstGeom prst="rect">
                  <a:avLst/>
                </a:prstGeom>
                <a:blipFill rotWithShape="0">
                  <a:blip r:embed="rId4"/>
                  <a:stretch>
                    <a:fillRect b="-16279"/>
                  </a:stretch>
                </a:blipFill>
              </p:spPr>
              <p:txBody>
                <a:bodyPr/>
                <a:lstStyle/>
                <a:p>
                  <a:r>
                    <a:rPr lang="pt-BR">
                      <a:noFill/>
                    </a:rPr>
                    <a:t> </a:t>
                  </a:r>
                </a:p>
              </p:txBody>
            </p:sp>
          </mc:Fallback>
        </mc:AlternateContent>
        <p:cxnSp>
          <p:nvCxnSpPr>
            <p:cNvPr id="42" name="Straight Arrow Connector 33"/>
            <p:cNvCxnSpPr/>
            <p:nvPr/>
          </p:nvCxnSpPr>
          <p:spPr>
            <a:xfrm flipH="1">
              <a:off x="4610407" y="2395967"/>
              <a:ext cx="190333" cy="394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519390" y="2800358"/>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0"/>
            <p:cNvSpPr/>
            <p:nvPr/>
          </p:nvSpPr>
          <p:spPr>
            <a:xfrm>
              <a:off x="5506733" y="2795595"/>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Conector reto 6"/>
            <p:cNvCxnSpPr/>
            <p:nvPr/>
          </p:nvCxnSpPr>
          <p:spPr>
            <a:xfrm>
              <a:off x="5555549" y="4755409"/>
              <a:ext cx="0" cy="1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17"/>
            <p:cNvSpPr txBox="1"/>
            <p:nvPr/>
          </p:nvSpPr>
          <p:spPr>
            <a:xfrm>
              <a:off x="5293229" y="4823889"/>
              <a:ext cx="571373" cy="369332"/>
            </a:xfrm>
            <a:prstGeom prst="rect">
              <a:avLst/>
            </a:prstGeom>
            <a:noFill/>
          </p:spPr>
          <p:txBody>
            <a:bodyPr wrap="square" rtlCol="0">
              <a:spAutoFit/>
            </a:bodyPr>
            <a:lstStyle/>
            <a:p>
              <a:pPr algn="ctr"/>
              <a:r>
                <a:rPr lang="pt-BR" dirty="0"/>
                <a:t>0.5</a:t>
              </a:r>
            </a:p>
          </p:txBody>
        </p:sp>
        <p:sp>
          <p:nvSpPr>
            <p:cNvPr id="50" name="Oval 30"/>
            <p:cNvSpPr/>
            <p:nvPr/>
          </p:nvSpPr>
          <p:spPr>
            <a:xfrm>
              <a:off x="6503251" y="2779438"/>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Oval 30"/>
            <p:cNvSpPr/>
            <p:nvPr/>
          </p:nvSpPr>
          <p:spPr>
            <a:xfrm>
              <a:off x="4508086" y="3731415"/>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Oval 30"/>
            <p:cNvSpPr/>
            <p:nvPr/>
          </p:nvSpPr>
          <p:spPr>
            <a:xfrm>
              <a:off x="4503966" y="4774510"/>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TextBox 17"/>
            <p:cNvSpPr txBox="1"/>
            <p:nvPr/>
          </p:nvSpPr>
          <p:spPr>
            <a:xfrm>
              <a:off x="4044713" y="3594521"/>
              <a:ext cx="571373" cy="369332"/>
            </a:xfrm>
            <a:prstGeom prst="rect">
              <a:avLst/>
            </a:prstGeom>
            <a:noFill/>
          </p:spPr>
          <p:txBody>
            <a:bodyPr wrap="square" rtlCol="0">
              <a:spAutoFit/>
            </a:bodyPr>
            <a:lstStyle/>
            <a:p>
              <a:pPr algn="ctr"/>
              <a:r>
                <a:rPr lang="pt-BR" dirty="0"/>
                <a:t>0.5</a:t>
              </a:r>
            </a:p>
          </p:txBody>
        </p:sp>
        <mc:AlternateContent xmlns:mc="http://schemas.openxmlformats.org/markup-compatibility/2006" xmlns:a14="http://schemas.microsoft.com/office/drawing/2010/main">
          <mc:Choice Requires="a14">
            <p:sp>
              <p:nvSpPr>
                <p:cNvPr id="20" name="Retângulo 19"/>
                <p:cNvSpPr/>
                <p:nvPr/>
              </p:nvSpPr>
              <p:spPr>
                <a:xfrm>
                  <a:off x="3824542" y="3308172"/>
                  <a:ext cx="751809"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=0.75</m:t>
                        </m:r>
                      </m:oMath>
                    </m:oMathPara>
                  </a14:m>
                  <a:endParaRPr lang="pt-BR" sz="1100" dirty="0"/>
                </a:p>
              </p:txBody>
            </p:sp>
          </mc:Choice>
          <mc:Fallback xmlns="">
            <p:sp>
              <p:nvSpPr>
                <p:cNvPr id="20" name="Retângulo 19"/>
                <p:cNvSpPr>
                  <a:spLocks noRot="1" noChangeAspect="1" noMove="1" noResize="1" noEditPoints="1" noAdjustHandles="1" noChangeArrowheads="1" noChangeShapeType="1" noTextEdit="1"/>
                </p:cNvSpPr>
                <p:nvPr/>
              </p:nvSpPr>
              <p:spPr>
                <a:xfrm>
                  <a:off x="3824542" y="3308172"/>
                  <a:ext cx="751809" cy="261610"/>
                </a:xfrm>
                <a:prstGeom prst="rect">
                  <a:avLst/>
                </a:prstGeom>
                <a:blipFill rotWithShape="0">
                  <a:blip r:embed="rId5"/>
                  <a:stretch>
                    <a:fillRect/>
                  </a:stretch>
                </a:blipFill>
              </p:spPr>
              <p:txBody>
                <a:bodyPr/>
                <a:lstStyle/>
                <a:p>
                  <a:r>
                    <a:rPr lang="pt-BR">
                      <a:noFill/>
                    </a:rPr>
                    <a:t> </a:t>
                  </a:r>
                </a:p>
              </p:txBody>
            </p:sp>
          </mc:Fallback>
        </mc:AlternateContent>
        <p:cxnSp>
          <p:nvCxnSpPr>
            <p:cNvPr id="55" name="Straight Arrow Connector 33"/>
            <p:cNvCxnSpPr/>
            <p:nvPr/>
          </p:nvCxnSpPr>
          <p:spPr>
            <a:xfrm>
              <a:off x="5339165" y="2672151"/>
              <a:ext cx="167568" cy="137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Retângulo 55"/>
                <p:cNvSpPr/>
                <p:nvPr/>
              </p:nvSpPr>
              <p:spPr>
                <a:xfrm>
                  <a:off x="4028322" y="4336127"/>
                  <a:ext cx="488211" cy="261610"/>
                </a:xfrm>
                <a:prstGeom prst="rect">
                  <a:avLst/>
                </a:prstGeom>
              </p:spPr>
              <p:txBody>
                <a:bodyPr wrap="none">
                  <a:spAutoFit/>
                </a:bodyPr>
                <a:lstStyle/>
                <a:p>
                  <a14:m>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m:t>
                      </m:r>
                    </m:oMath>
                  </a14:m>
                  <a:r>
                    <a:rPr lang="pt-BR" sz="1100" dirty="0"/>
                    <a:t>1</a:t>
                  </a:r>
                </a:p>
              </p:txBody>
            </p:sp>
          </mc:Choice>
          <mc:Fallback xmlns="">
            <p:sp>
              <p:nvSpPr>
                <p:cNvPr id="56" name="Retângulo 55"/>
                <p:cNvSpPr>
                  <a:spLocks noRot="1" noChangeAspect="1" noMove="1" noResize="1" noEditPoints="1" noAdjustHandles="1" noChangeArrowheads="1" noChangeShapeType="1" noTextEdit="1"/>
                </p:cNvSpPr>
                <p:nvPr/>
              </p:nvSpPr>
              <p:spPr>
                <a:xfrm>
                  <a:off x="4028322" y="4336127"/>
                  <a:ext cx="488211" cy="261610"/>
                </a:xfrm>
                <a:prstGeom prst="rect">
                  <a:avLst/>
                </a:prstGeom>
                <a:blipFill rotWithShape="0">
                  <a:blip r:embed="rId6"/>
                  <a:stretch>
                    <a:fillRect b="-16279"/>
                  </a:stretch>
                </a:blipFill>
              </p:spPr>
              <p:txBody>
                <a:bodyPr/>
                <a:lstStyle/>
                <a:p>
                  <a:r>
                    <a:rPr lang="pt-BR">
                      <a:noFill/>
                    </a:rPr>
                    <a:t> </a:t>
                  </a:r>
                </a:p>
              </p:txBody>
            </p:sp>
          </mc:Fallback>
        </mc:AlternateContent>
        <p:cxnSp>
          <p:nvCxnSpPr>
            <p:cNvPr id="57" name="Straight Arrow Connector 33"/>
            <p:cNvCxnSpPr/>
            <p:nvPr/>
          </p:nvCxnSpPr>
          <p:spPr>
            <a:xfrm>
              <a:off x="4386205" y="4566364"/>
              <a:ext cx="114261" cy="1881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33"/>
            <p:cNvCxnSpPr/>
            <p:nvPr/>
          </p:nvCxnSpPr>
          <p:spPr>
            <a:xfrm>
              <a:off x="4387290" y="3525185"/>
              <a:ext cx="133676" cy="170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Retângulo 58"/>
                <p:cNvSpPr/>
                <p:nvPr/>
              </p:nvSpPr>
              <p:spPr>
                <a:xfrm>
                  <a:off x="4833824" y="2431836"/>
                  <a:ext cx="751809"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=0.25</m:t>
                        </m:r>
                      </m:oMath>
                    </m:oMathPara>
                  </a14:m>
                  <a:endParaRPr lang="pt-BR" sz="1100" dirty="0"/>
                </a:p>
              </p:txBody>
            </p:sp>
          </mc:Choice>
          <mc:Fallback xmlns="">
            <p:sp>
              <p:nvSpPr>
                <p:cNvPr id="59" name="Retângulo 58"/>
                <p:cNvSpPr>
                  <a:spLocks noRot="1" noChangeAspect="1" noMove="1" noResize="1" noEditPoints="1" noAdjustHandles="1" noChangeArrowheads="1" noChangeShapeType="1" noTextEdit="1"/>
                </p:cNvSpPr>
                <p:nvPr/>
              </p:nvSpPr>
              <p:spPr>
                <a:xfrm>
                  <a:off x="4833824" y="2431836"/>
                  <a:ext cx="751809" cy="261610"/>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0" name="Retângulo 59"/>
                <p:cNvSpPr/>
                <p:nvPr/>
              </p:nvSpPr>
              <p:spPr>
                <a:xfrm>
                  <a:off x="5994622" y="2392394"/>
                  <a:ext cx="565861"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m:t>
                        </m:r>
                      </m:oMath>
                    </m:oMathPara>
                  </a14:m>
                  <a:endParaRPr lang="pt-BR" sz="1100" dirty="0"/>
                </a:p>
              </p:txBody>
            </p:sp>
          </mc:Choice>
          <mc:Fallback xmlns="">
            <p:sp>
              <p:nvSpPr>
                <p:cNvPr id="60" name="Retângulo 59"/>
                <p:cNvSpPr>
                  <a:spLocks noRot="1" noChangeAspect="1" noMove="1" noResize="1" noEditPoints="1" noAdjustHandles="1" noChangeArrowheads="1" noChangeShapeType="1" noTextEdit="1"/>
                </p:cNvSpPr>
                <p:nvPr/>
              </p:nvSpPr>
              <p:spPr>
                <a:xfrm>
                  <a:off x="5994622" y="2392394"/>
                  <a:ext cx="565861" cy="261610"/>
                </a:xfrm>
                <a:prstGeom prst="rect">
                  <a:avLst/>
                </a:prstGeom>
                <a:blipFill rotWithShape="0">
                  <a:blip r:embed="rId8"/>
                  <a:stretch>
                    <a:fillRect/>
                  </a:stretch>
                </a:blipFill>
              </p:spPr>
              <p:txBody>
                <a:bodyPr/>
                <a:lstStyle/>
                <a:p>
                  <a:r>
                    <a:rPr lang="pt-BR">
                      <a:noFill/>
                    </a:rPr>
                    <a:t> </a:t>
                  </a:r>
                </a:p>
              </p:txBody>
            </p:sp>
          </mc:Fallback>
        </mc:AlternateContent>
        <p:cxnSp>
          <p:nvCxnSpPr>
            <p:cNvPr id="61" name="Straight Arrow Connector 33"/>
            <p:cNvCxnSpPr/>
            <p:nvPr/>
          </p:nvCxnSpPr>
          <p:spPr>
            <a:xfrm>
              <a:off x="6395251" y="2646186"/>
              <a:ext cx="118764" cy="131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1101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Métricas para avaliação de classificadores</a:t>
            </a:r>
          </a:p>
        </p:txBody>
      </p:sp>
      <p:sp>
        <p:nvSpPr>
          <p:cNvPr id="3" name="Content Placeholder 2"/>
          <p:cNvSpPr>
            <a:spLocks noGrp="1"/>
          </p:cNvSpPr>
          <p:nvPr>
            <p:ph idx="1"/>
          </p:nvPr>
        </p:nvSpPr>
        <p:spPr>
          <a:xfrm>
            <a:off x="838199" y="1825624"/>
            <a:ext cx="11017469" cy="5032376"/>
          </a:xfrm>
        </p:spPr>
        <p:txBody>
          <a:bodyPr>
            <a:normAutofit/>
          </a:bodyPr>
          <a:lstStyle/>
          <a:p>
            <a:r>
              <a:rPr lang="pt-BR" sz="3200" dirty="0"/>
              <a:t>As métricas para avalição do desempenho de classificadores que estudaremos são:</a:t>
            </a:r>
          </a:p>
          <a:p>
            <a:pPr lvl="1">
              <a:buFont typeface="Wingdings" panose="05000000000000000000" pitchFamily="2" charset="2"/>
              <a:buChar char="§"/>
            </a:pPr>
            <a:r>
              <a:rPr lang="pt-BR" dirty="0"/>
              <a:t>Matriz de confusão </a:t>
            </a:r>
          </a:p>
          <a:p>
            <a:pPr lvl="2">
              <a:buFont typeface="Courier New" panose="02070309020205020404" pitchFamily="49" charset="0"/>
              <a:buChar char="o"/>
            </a:pPr>
            <a:r>
              <a:rPr lang="pt-BR" dirty="0"/>
              <a:t>Várias métricas podem ser extraídas da matriz.</a:t>
            </a:r>
          </a:p>
          <a:p>
            <a:pPr lvl="1">
              <a:buFont typeface="Wingdings" panose="05000000000000000000" pitchFamily="2" charset="2"/>
              <a:buChar char="§"/>
            </a:pPr>
            <a:r>
              <a:rPr lang="pt-BR" dirty="0"/>
              <a:t>Pontuação-F1 (</a:t>
            </a:r>
            <a:r>
              <a:rPr lang="pt-BR" i="1" dirty="0"/>
              <a:t>F1-score</a:t>
            </a:r>
            <a:r>
              <a:rPr lang="pt-BR" dirty="0"/>
              <a:t>)</a:t>
            </a:r>
          </a:p>
          <a:p>
            <a:pPr lvl="1">
              <a:buFont typeface="Wingdings" panose="05000000000000000000" pitchFamily="2" charset="2"/>
              <a:buChar char="§"/>
            </a:pPr>
            <a:r>
              <a:rPr lang="pt-BR" dirty="0"/>
              <a:t>Curva Característica Operacional do Receptor (do inglês, </a:t>
            </a:r>
            <a:r>
              <a:rPr lang="pt-BR" i="1" dirty="0" err="1"/>
              <a:t>Receiver</a:t>
            </a:r>
            <a:r>
              <a:rPr lang="pt-BR" i="1" dirty="0"/>
              <a:t> Operating Characteristic</a:t>
            </a:r>
            <a:r>
              <a:rPr lang="pt-BR" dirty="0"/>
              <a:t> - ROC)</a:t>
            </a:r>
          </a:p>
        </p:txBody>
      </p:sp>
    </p:spTree>
    <p:extLst>
      <p:ext uri="{BB962C8B-B14F-4D97-AF65-F5344CB8AC3E}">
        <p14:creationId xmlns:p14="http://schemas.microsoft.com/office/powerpoint/2010/main" val="4171670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351433" y="1668241"/>
            <a:ext cx="4887817" cy="5194490"/>
            <a:chOff x="4351433" y="1668241"/>
            <a:chExt cx="4887817" cy="519449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a:t>0</a:t>
              </a:r>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mc:Choice xmlns:a14="http://schemas.microsoft.com/office/drawing/2010/main" Requires="a14">
            <p:sp>
              <p:nvSpPr>
                <p:cNvPr id="24" name="TextBox 23"/>
                <p:cNvSpPr txBox="1"/>
                <p:nvPr/>
              </p:nvSpPr>
              <p:spPr>
                <a:xfrm>
                  <a:off x="4433983" y="1668241"/>
                  <a:ext cx="133589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pt-BR">
                            <a:latin typeface="Cambria Math" panose="02040503050406030204" pitchFamily="18" charset="0"/>
                          </a:rPr>
                          <m:t>recall</m:t>
                        </m:r>
                      </m:oMath>
                    </m:oMathPara>
                  </a14:m>
                  <a:endParaRPr lang="pt-BR" dirty="0"/>
                </a:p>
              </p:txBody>
            </p:sp>
          </mc:Choice>
          <mc:Fallback>
            <p:sp>
              <p:nvSpPr>
                <p:cNvPr id="24" name="TextBox 23"/>
                <p:cNvSpPr txBox="1">
                  <a:spLocks noRot="1" noChangeAspect="1" noMove="1" noResize="1" noEditPoints="1" noAdjustHandles="1" noChangeArrowheads="1" noChangeShapeType="1" noTextEdit="1"/>
                </p:cNvSpPr>
                <p:nvPr/>
              </p:nvSpPr>
              <p:spPr>
                <a:xfrm>
                  <a:off x="4433983" y="1668241"/>
                  <a:ext cx="1335894"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6718864" y="4857690"/>
                  <a:ext cx="10679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𝑇</m:t>
                        </m:r>
                        <m:r>
                          <a:rPr lang="pt-BR" b="0" i="1" smtClean="0">
                            <a:latin typeface="Cambria Math" panose="02040503050406030204" pitchFamily="18" charset="0"/>
                          </a:rPr>
                          <m:t>𝐹𝑃</m:t>
                        </m:r>
                      </m:oMath>
                    </m:oMathPara>
                  </a14:m>
                  <a:endParaRPr lang="pt-BR" dirty="0"/>
                </a:p>
              </p:txBody>
            </p:sp>
          </mc:Choice>
          <mc:Fallback>
            <p:sp>
              <p:nvSpPr>
                <p:cNvPr id="25" name="TextBox 24"/>
                <p:cNvSpPr txBox="1">
                  <a:spLocks noRot="1" noChangeAspect="1" noMove="1" noResize="1" noEditPoints="1" noAdjustHandles="1" noChangeArrowheads="1" noChangeShapeType="1" noTextEdit="1"/>
                </p:cNvSpPr>
                <p:nvPr/>
              </p:nvSpPr>
              <p:spPr>
                <a:xfrm>
                  <a:off x="6718864" y="4857690"/>
                  <a:ext cx="1067923" cy="369332"/>
                </a:xfrm>
                <a:prstGeom prst="rect">
                  <a:avLst/>
                </a:prstGeom>
                <a:blipFill>
                  <a:blip r:embed="rId3"/>
                  <a:stretch>
                    <a:fillRect/>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rot="16200000">
              <a:off x="4527235" y="2892937"/>
              <a:ext cx="4010076" cy="3929511"/>
            </a:xfrm>
            <a:prstGeom prst="arc">
              <a:avLst>
                <a:gd name="adj1" fmla="val 16222790"/>
                <a:gd name="adj2" fmla="val 44143"/>
              </a:avLst>
            </a:prstGeom>
            <a:noFill/>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5" name="Arc 34"/>
            <p:cNvSpPr/>
            <p:nvPr/>
          </p:nvSpPr>
          <p:spPr>
            <a:xfrm rot="16200000">
              <a:off x="4909208" y="2521732"/>
              <a:ext cx="3988167" cy="4671917"/>
            </a:xfrm>
            <a:prstGeom prst="arc">
              <a:avLst>
                <a:gd name="adj1" fmla="val 16222790"/>
                <a:gd name="adj2" fmla="val 44143"/>
              </a:avLst>
            </a:prstGeom>
            <a:no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ctangle 10"/>
            <p:cNvSpPr/>
            <p:nvPr/>
          </p:nvSpPr>
          <p:spPr>
            <a:xfrm>
              <a:off x="6568396" y="2655145"/>
              <a:ext cx="604390" cy="460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Connector 16"/>
            <p:cNvCxnSpPr/>
            <p:nvPr/>
          </p:nvCxnSpPr>
          <p:spPr>
            <a:xfrm>
              <a:off x="4624533" y="5201763"/>
              <a:ext cx="296717" cy="0"/>
            </a:xfrm>
            <a:prstGeom prst="line">
              <a:avLst/>
            </a:prstGeom>
            <a:no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624532" y="5478761"/>
              <a:ext cx="296717" cy="0"/>
            </a:xfrm>
            <a:prstGeom prst="line">
              <a:avLst/>
            </a:prstGeom>
            <a:noFill/>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78266" y="5063263"/>
              <a:ext cx="1705482" cy="276999"/>
            </a:xfrm>
            <a:prstGeom prst="rect">
              <a:avLst/>
            </a:prstGeom>
            <a:noFill/>
          </p:spPr>
          <p:txBody>
            <a:bodyPr wrap="square" rtlCol="0">
              <a:spAutoFit/>
            </a:bodyPr>
            <a:lstStyle/>
            <a:p>
              <a:r>
                <a:rPr lang="pt-BR" sz="1200" dirty="0"/>
                <a:t>Classificador A</a:t>
              </a:r>
            </a:p>
          </p:txBody>
        </p:sp>
        <p:sp>
          <p:nvSpPr>
            <p:cNvPr id="40" name="TextBox 39"/>
            <p:cNvSpPr txBox="1"/>
            <p:nvPr/>
          </p:nvSpPr>
          <p:spPr>
            <a:xfrm>
              <a:off x="4975148" y="5340262"/>
              <a:ext cx="1705482" cy="276999"/>
            </a:xfrm>
            <a:prstGeom prst="rect">
              <a:avLst/>
            </a:prstGeom>
            <a:noFill/>
          </p:spPr>
          <p:txBody>
            <a:bodyPr wrap="square" rtlCol="0">
              <a:spAutoFit/>
            </a:bodyPr>
            <a:lstStyle/>
            <a:p>
              <a:r>
                <a:rPr lang="pt-BR" sz="1200" dirty="0"/>
                <a:t>Classificador B</a:t>
              </a:r>
            </a:p>
          </p:txBody>
        </p:sp>
      </p:grpSp>
    </p:spTree>
    <p:extLst>
      <p:ext uri="{BB962C8B-B14F-4D97-AF65-F5344CB8AC3E}">
        <p14:creationId xmlns:p14="http://schemas.microsoft.com/office/powerpoint/2010/main" val="1000651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0ABD154-3AFD-0036-3D3B-BDE0F6C2A332}"/>
                  </a:ext>
                </a:extLst>
              </p:cNvPr>
              <p:cNvSpPr>
                <a:spLocks noGrp="1"/>
              </p:cNvSpPr>
              <p:nvPr>
                <p:ph idx="1"/>
              </p:nvPr>
            </p:nvSpPr>
            <p:spPr>
              <a:xfrm>
                <a:off x="5633156" y="1825624"/>
                <a:ext cx="6423377" cy="5032375"/>
              </a:xfrm>
            </p:spPr>
            <p:txBody>
              <a:bodyPr>
                <a:normAutofit lnSpcReduction="10000"/>
              </a:bodyPr>
              <a:lstStyle/>
              <a:p>
                <a:r>
                  <a:rPr lang="pt-BR" sz="2800" dirty="0"/>
                  <a:t>O nome, </a:t>
                </a:r>
                <a:r>
                  <a:rPr lang="pt-BR" sz="2800" b="1" i="1" dirty="0"/>
                  <a:t>matriz de confusão</a:t>
                </a:r>
                <a:r>
                  <a:rPr lang="pt-BR" b="1" i="1" dirty="0"/>
                  <a:t> </a:t>
                </a:r>
                <a:r>
                  <a:rPr lang="pt-BR" dirty="0"/>
                  <a:t>mostra o quanto um </a:t>
                </a:r>
                <a:r>
                  <a:rPr lang="pt-BR" sz="2800" dirty="0"/>
                  <a:t>classificador está se </a:t>
                </a:r>
                <a:r>
                  <a:rPr lang="pt-BR" sz="2800" b="1" i="1" dirty="0"/>
                  <a:t>confundindo</a:t>
                </a:r>
                <a:r>
                  <a:rPr lang="pt-BR" sz="2800" dirty="0"/>
                  <a:t>.</a:t>
                </a:r>
              </a:p>
              <a:p>
                <a:r>
                  <a:rPr lang="pt-BR" sz="2800" dirty="0"/>
                  <a:t>A matriz permite verificar quais classes o </a:t>
                </a:r>
                <a:r>
                  <a:rPr lang="pt-BR" sz="2800" b="1" i="1" dirty="0"/>
                  <a:t>classificador</a:t>
                </a:r>
                <a:r>
                  <a:rPr lang="pt-BR" sz="2800" dirty="0"/>
                  <a:t> tem </a:t>
                </a:r>
                <a:r>
                  <a:rPr lang="pt-BR" sz="2800" b="1" i="1" dirty="0">
                    <a:solidFill>
                      <a:srgbClr val="00B050"/>
                    </a:solidFill>
                  </a:rPr>
                  <a:t>maior dificuldade em classificar</a:t>
                </a:r>
                <a:r>
                  <a:rPr lang="pt-BR" sz="2800" dirty="0"/>
                  <a:t>.</a:t>
                </a:r>
              </a:p>
              <a:p>
                <a:r>
                  <a:rPr lang="pt-BR" sz="2800" dirty="0"/>
                  <a:t>A </a:t>
                </a:r>
                <a:r>
                  <a:rPr lang="pt-BR" sz="2800" b="1" i="1" dirty="0"/>
                  <a:t>matriz de confusão</a:t>
                </a:r>
                <a:r>
                  <a:rPr lang="pt-BR" sz="2800" dirty="0"/>
                  <a:t> </a:t>
                </a:r>
                <a:r>
                  <a:rPr lang="pt-BR" sz="2800" b="1" i="1" dirty="0">
                    <a:solidFill>
                      <a:srgbClr val="00B050"/>
                    </a:solidFill>
                  </a:rPr>
                  <a:t>contabiliza o número de classificações corretas e incorretas </a:t>
                </a:r>
                <a:r>
                  <a:rPr lang="pt-BR" sz="2800" dirty="0"/>
                  <a:t>para cada uma das </a:t>
                </a:r>
                <a14:m>
                  <m:oMath xmlns:m="http://schemas.openxmlformats.org/officeDocument/2006/math">
                    <m:r>
                      <a:rPr lang="pt-BR" sz="2800" i="1">
                        <a:latin typeface="Cambria Math" panose="02040503050406030204" pitchFamily="18" charset="0"/>
                        <a:ea typeface="Cambria Math" panose="02040503050406030204" pitchFamily="18" charset="0"/>
                      </a:rPr>
                      <m:t>𝑄</m:t>
                    </m:r>
                    <m:r>
                      <a:rPr lang="pt-BR" sz="2800" i="1">
                        <a:latin typeface="Cambria Math" panose="02040503050406030204" pitchFamily="18" charset="0"/>
                        <a:ea typeface="Cambria Math" panose="02040503050406030204" pitchFamily="18" charset="0"/>
                      </a:rPr>
                      <m:t> </m:t>
                    </m:r>
                  </m:oMath>
                </a14:m>
                <a:r>
                  <a:rPr lang="pt-BR" sz="2800" dirty="0"/>
                  <a:t>classes existentes. </a:t>
                </a:r>
              </a:p>
              <a:p>
                <a:r>
                  <a:rPr lang="pt-BR" dirty="0"/>
                  <a:t>É uma </a:t>
                </a:r>
                <a:r>
                  <a:rPr lang="pt-BR" b="1" i="1" dirty="0">
                    <a:solidFill>
                      <a:srgbClr val="00B050"/>
                    </a:solidFill>
                  </a:rPr>
                  <a:t>matriz quadrada </a:t>
                </a:r>
                <a:r>
                  <a:rPr lang="pt-BR" dirty="0"/>
                  <a:t>com dimensões </a:t>
                </a:r>
                <a:r>
                  <a:rPr lang="pt-BR" sz="2800" b="1" i="1" dirty="0"/>
                  <a:t> </a:t>
                </a:r>
                <a14:m>
                  <m:oMath xmlns:m="http://schemas.openxmlformats.org/officeDocument/2006/math">
                    <m:sSup>
                      <m:sSupPr>
                        <m:ctrlPr>
                          <a:rPr lang="pt-BR" sz="2800" i="1">
                            <a:latin typeface="Cambria Math" panose="02040503050406030204" pitchFamily="18" charset="0"/>
                            <a:ea typeface="Cambria Math" panose="02040503050406030204" pitchFamily="18" charset="0"/>
                          </a:rPr>
                        </m:ctrlPr>
                      </m:sSupPr>
                      <m:e>
                        <m:r>
                          <a:rPr lang="pt-BR" sz="2800" i="1">
                            <a:latin typeface="Cambria Math" panose="02040503050406030204" pitchFamily="18" charset="0"/>
                            <a:ea typeface="Cambria Math" panose="02040503050406030204" pitchFamily="18" charset="0"/>
                          </a:rPr>
                          <m:t>ℝ</m:t>
                        </m:r>
                      </m:e>
                      <m:sup>
                        <m:r>
                          <a:rPr lang="pt-BR" sz="2800" i="1">
                            <a:latin typeface="Cambria Math" panose="02040503050406030204" pitchFamily="18" charset="0"/>
                            <a:ea typeface="Cambria Math" panose="02040503050406030204" pitchFamily="18" charset="0"/>
                          </a:rPr>
                          <m:t>𝑄</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𝑄</m:t>
                        </m:r>
                      </m:sup>
                    </m:sSup>
                  </m:oMath>
                </a14:m>
                <a:r>
                  <a:rPr lang="pt-BR" sz="2800" dirty="0"/>
                  <a:t>.</a:t>
                </a:r>
              </a:p>
            </p:txBody>
          </p:sp>
        </mc:Choice>
        <mc:Fallback xmlns="">
          <p:sp>
            <p:nvSpPr>
              <p:cNvPr id="3" name="Espaço Reservado para Conteúdo 2">
                <a:extLst>
                  <a:ext uri="{FF2B5EF4-FFF2-40B4-BE49-F238E27FC236}">
                    <a16:creationId xmlns:a16="http://schemas.microsoft.com/office/drawing/2014/main" id="{40ABD154-3AFD-0036-3D3B-BDE0F6C2A332}"/>
                  </a:ext>
                </a:extLst>
              </p:cNvPr>
              <p:cNvSpPr>
                <a:spLocks noGrp="1" noRot="1" noChangeAspect="1" noMove="1" noResize="1" noEditPoints="1" noAdjustHandles="1" noChangeArrowheads="1" noChangeShapeType="1" noTextEdit="1"/>
              </p:cNvSpPr>
              <p:nvPr>
                <p:ph idx="1"/>
              </p:nvPr>
            </p:nvSpPr>
            <p:spPr>
              <a:xfrm>
                <a:off x="5633156" y="1825624"/>
                <a:ext cx="6423377" cy="5032375"/>
              </a:xfrm>
              <a:blipFill>
                <a:blip r:embed="rId3"/>
                <a:stretch>
                  <a:fillRect l="-1708" t="-2663" r="-104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293509" y="2680677"/>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smtClean="0">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293509" y="2680677"/>
                <a:ext cx="4854223" cy="2122312"/>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536331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40ABD154-3AFD-0036-3D3B-BDE0F6C2A332}"/>
                  </a:ext>
                </a:extLst>
              </p:cNvPr>
              <p:cNvSpPr>
                <a:spLocks noGrp="1"/>
              </p:cNvSpPr>
              <p:nvPr>
                <p:ph idx="1"/>
              </p:nvPr>
            </p:nvSpPr>
            <p:spPr>
              <a:xfrm>
                <a:off x="5633156" y="1825624"/>
                <a:ext cx="6423377" cy="5032375"/>
              </a:xfrm>
            </p:spPr>
            <p:txBody>
              <a:bodyPr>
                <a:normAutofit/>
              </a:bodyPr>
              <a:lstStyle/>
              <a:p>
                <a:r>
                  <a:rPr lang="pt-BR" sz="2800" dirty="0"/>
                  <a:t>A </a:t>
                </a:r>
                <a:r>
                  <a:rPr lang="pt-BR" sz="2800" b="1" i="1" dirty="0">
                    <a:solidFill>
                      <a:srgbClr val="00B050"/>
                    </a:solidFill>
                  </a:rPr>
                  <a:t>diagonal principal </a:t>
                </a:r>
                <a:r>
                  <a:rPr lang="pt-BR" sz="2800" dirty="0"/>
                  <a:t>de </a:t>
                </a:r>
                <a14:m>
                  <m:oMath xmlns:m="http://schemas.openxmlformats.org/officeDocument/2006/math">
                    <m:r>
                      <a:rPr lang="pt-BR" sz="2800" b="1" i="1">
                        <a:latin typeface="Cambria Math" panose="02040503050406030204" pitchFamily="18" charset="0"/>
                      </a:rPr>
                      <m:t>𝑪</m:t>
                    </m:r>
                  </m:oMath>
                </a14:m>
                <a:r>
                  <a:rPr lang="pt-BR" sz="2800" dirty="0"/>
                  <a:t> fornece o número de </a:t>
                </a:r>
                <a:r>
                  <a:rPr lang="pt-BR" sz="2800" b="1" i="1" dirty="0">
                    <a:solidFill>
                      <a:srgbClr val="00B050"/>
                    </a:solidFill>
                  </a:rPr>
                  <a:t>classificações corretas</a:t>
                </a:r>
                <a:r>
                  <a:rPr lang="pt-BR" sz="2800" dirty="0"/>
                  <a:t>.</a:t>
                </a:r>
              </a:p>
              <a:p>
                <a:r>
                  <a:rPr lang="pt-BR" sz="2800" dirty="0"/>
                  <a:t>A </a:t>
                </a:r>
                <a14:m>
                  <m:oMath xmlns:m="http://schemas.openxmlformats.org/officeDocument/2006/math">
                    <m:r>
                      <a:rPr lang="pt-BR" sz="2800" b="0" i="1" smtClean="0">
                        <a:latin typeface="Cambria Math" panose="02040503050406030204" pitchFamily="18" charset="0"/>
                      </a:rPr>
                      <m:t>𝑞</m:t>
                    </m:r>
                  </m:oMath>
                </a14:m>
                <a:r>
                  <a:rPr lang="pt-BR" sz="2800" dirty="0"/>
                  <a:t>-</a:t>
                </a:r>
                <a:r>
                  <a:rPr lang="pt-BR" sz="2800" dirty="0" err="1"/>
                  <a:t>ésima</a:t>
                </a:r>
                <a:r>
                  <a:rPr lang="pt-BR" sz="2800" dirty="0"/>
                  <a:t> </a:t>
                </a:r>
                <a:r>
                  <a:rPr lang="pt-BR" sz="2800" b="1" i="1" dirty="0">
                    <a:solidFill>
                      <a:srgbClr val="7030A0"/>
                    </a:solidFill>
                  </a:rPr>
                  <a:t>linha</a:t>
                </a:r>
                <a:r>
                  <a:rPr lang="pt-BR" sz="2800" dirty="0"/>
                  <a:t> indica o </a:t>
                </a:r>
                <a:r>
                  <a:rPr lang="pt-BR" sz="2800" b="1" i="1" dirty="0">
                    <a:solidFill>
                      <a:srgbClr val="00B050"/>
                    </a:solidFill>
                  </a:rPr>
                  <a:t>total de exemplos que foram classificados como pertencentes a </a:t>
                </a:r>
                <a14:m>
                  <m:oMath xmlns:m="http://schemas.openxmlformats.org/officeDocument/2006/math">
                    <m:r>
                      <a:rPr lang="pt-BR" sz="2800" b="1" i="1">
                        <a:solidFill>
                          <a:srgbClr val="00B050"/>
                        </a:solidFill>
                        <a:latin typeface="Cambria Math" panose="02040503050406030204" pitchFamily="18" charset="0"/>
                      </a:rPr>
                      <m:t>𝒒</m:t>
                    </m:r>
                  </m:oMath>
                </a14:m>
                <a:r>
                  <a:rPr lang="pt-BR" sz="2800" b="1" i="1" dirty="0">
                    <a:solidFill>
                      <a:srgbClr val="00B050"/>
                    </a:solidFill>
                  </a:rPr>
                  <a:t>-</a:t>
                </a:r>
                <a:r>
                  <a:rPr lang="pt-BR" sz="2800" b="1" i="1" dirty="0" err="1">
                    <a:solidFill>
                      <a:srgbClr val="00B050"/>
                    </a:solidFill>
                  </a:rPr>
                  <a:t>ésima</a:t>
                </a:r>
                <a:r>
                  <a:rPr lang="pt-BR" sz="2800" b="1" i="1" dirty="0">
                    <a:solidFill>
                      <a:srgbClr val="00B050"/>
                    </a:solidFill>
                  </a:rPr>
                  <a:t> classe</a:t>
                </a:r>
                <a:r>
                  <a:rPr lang="pt-BR" sz="2800" dirty="0"/>
                  <a:t>, incluindo exemplos que pertencem e não pertencem à classe.</a:t>
                </a:r>
              </a:p>
              <a:p>
                <a:r>
                  <a:rPr lang="pt-BR" sz="2800" dirty="0"/>
                  <a:t>A </a:t>
                </a:r>
                <a14:m>
                  <m:oMath xmlns:m="http://schemas.openxmlformats.org/officeDocument/2006/math">
                    <m:r>
                      <a:rPr lang="pt-BR" sz="2800" i="1">
                        <a:latin typeface="Cambria Math" panose="02040503050406030204" pitchFamily="18" charset="0"/>
                      </a:rPr>
                      <m:t>𝑞</m:t>
                    </m:r>
                  </m:oMath>
                </a14:m>
                <a:r>
                  <a:rPr lang="pt-BR" sz="2800" dirty="0"/>
                  <a:t>-</a:t>
                </a:r>
                <a:r>
                  <a:rPr lang="pt-BR" sz="2800" dirty="0" err="1"/>
                  <a:t>ésima</a:t>
                </a:r>
                <a:r>
                  <a:rPr lang="pt-BR" sz="2800" dirty="0"/>
                  <a:t> </a:t>
                </a:r>
                <a:r>
                  <a:rPr lang="pt-BR" sz="2800" b="1" i="1" dirty="0">
                    <a:solidFill>
                      <a:srgbClr val="7030A0"/>
                    </a:solidFill>
                  </a:rPr>
                  <a:t>coluna</a:t>
                </a:r>
                <a:r>
                  <a:rPr lang="pt-BR" sz="2800" dirty="0"/>
                  <a:t> indica o </a:t>
                </a:r>
                <a:r>
                  <a:rPr lang="pt-BR" sz="2800" b="1" i="1" dirty="0">
                    <a:solidFill>
                      <a:srgbClr val="00B050"/>
                    </a:solidFill>
                  </a:rPr>
                  <a:t>total de exemplos que realmente pertencem à </a:t>
                </a:r>
                <a14:m>
                  <m:oMath xmlns:m="http://schemas.openxmlformats.org/officeDocument/2006/math">
                    <m:r>
                      <a:rPr lang="pt-BR" sz="2800" b="1" i="1">
                        <a:solidFill>
                          <a:srgbClr val="00B050"/>
                        </a:solidFill>
                        <a:latin typeface="Cambria Math" panose="02040503050406030204" pitchFamily="18" charset="0"/>
                      </a:rPr>
                      <m:t>𝒒</m:t>
                    </m:r>
                  </m:oMath>
                </a14:m>
                <a:r>
                  <a:rPr lang="pt-BR" sz="2800" b="1" i="1" dirty="0">
                    <a:solidFill>
                      <a:srgbClr val="00B050"/>
                    </a:solidFill>
                  </a:rPr>
                  <a:t>-</a:t>
                </a:r>
                <a:r>
                  <a:rPr lang="pt-BR" sz="2800" b="1" i="1" dirty="0" err="1">
                    <a:solidFill>
                      <a:srgbClr val="00B050"/>
                    </a:solidFill>
                  </a:rPr>
                  <a:t>ésima</a:t>
                </a:r>
                <a:r>
                  <a:rPr lang="pt-BR" sz="2800" b="1" i="1" dirty="0">
                    <a:solidFill>
                      <a:srgbClr val="00B050"/>
                    </a:solidFill>
                  </a:rPr>
                  <a:t> classe</a:t>
                </a:r>
                <a:r>
                  <a:rPr lang="pt-BR" sz="2800" dirty="0"/>
                  <a:t>, incluindo classificações corretas e incorretas. </a:t>
                </a:r>
              </a:p>
            </p:txBody>
          </p:sp>
        </mc:Choice>
        <mc:Fallback>
          <p:sp>
            <p:nvSpPr>
              <p:cNvPr id="3" name="Espaço Reservado para Conteúdo 2">
                <a:extLst>
                  <a:ext uri="{FF2B5EF4-FFF2-40B4-BE49-F238E27FC236}">
                    <a16:creationId xmlns:a16="http://schemas.microsoft.com/office/drawing/2014/main" id="{40ABD154-3AFD-0036-3D3B-BDE0F6C2A332}"/>
                  </a:ext>
                </a:extLst>
              </p:cNvPr>
              <p:cNvSpPr>
                <a:spLocks noGrp="1" noRot="1" noChangeAspect="1" noMove="1" noResize="1" noEditPoints="1" noAdjustHandles="1" noChangeArrowheads="1" noChangeShapeType="1" noTextEdit="1"/>
              </p:cNvSpPr>
              <p:nvPr>
                <p:ph idx="1"/>
              </p:nvPr>
            </p:nvSpPr>
            <p:spPr>
              <a:xfrm>
                <a:off x="5633156" y="1825624"/>
                <a:ext cx="6423377" cy="5032375"/>
              </a:xfrm>
              <a:blipFill>
                <a:blip r:embed="rId3"/>
                <a:stretch>
                  <a:fillRect l="-1708" t="-1937" r="-17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293509" y="2680677"/>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293509" y="2680677"/>
                <a:ext cx="4854223" cy="2122312"/>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17082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3036709" y="2488766"/>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3036709" y="2488766"/>
                <a:ext cx="4854223" cy="2122312"/>
              </a:xfrm>
              <a:prstGeom prst="rect">
                <a:avLst/>
              </a:prstGeom>
              <a:blipFill>
                <a:blip r:embed="rId3"/>
                <a:stretch>
                  <a:fillRect/>
                </a:stretch>
              </a:blipFill>
            </p:spPr>
            <p:txBody>
              <a:bodyPr/>
              <a:lstStyle/>
              <a:p>
                <a:r>
                  <a:rPr lang="pt-BR">
                    <a:noFill/>
                  </a:rPr>
                  <a:t> </a:t>
                </a:r>
              </a:p>
            </p:txBody>
          </p:sp>
        </mc:Fallback>
      </mc:AlternateContent>
      <p:sp>
        <p:nvSpPr>
          <p:cNvPr id="6" name="Oval 3">
            <a:extLst>
              <a:ext uri="{FF2B5EF4-FFF2-40B4-BE49-F238E27FC236}">
                <a16:creationId xmlns:a16="http://schemas.microsoft.com/office/drawing/2014/main" id="{E9839706-E14C-629A-7F56-18012BB99C3A}"/>
              </a:ext>
            </a:extLst>
          </p:cNvPr>
          <p:cNvSpPr/>
          <p:nvPr/>
        </p:nvSpPr>
        <p:spPr>
          <a:xfrm>
            <a:off x="3794234" y="2523792"/>
            <a:ext cx="4096698" cy="5262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TextBox 4">
            <a:extLst>
              <a:ext uri="{FF2B5EF4-FFF2-40B4-BE49-F238E27FC236}">
                <a16:creationId xmlns:a16="http://schemas.microsoft.com/office/drawing/2014/main" id="{6279C33D-9270-DC3C-212E-0FD57AC45F7D}"/>
              </a:ext>
            </a:extLst>
          </p:cNvPr>
          <p:cNvSpPr txBox="1"/>
          <p:nvPr/>
        </p:nvSpPr>
        <p:spPr>
          <a:xfrm>
            <a:off x="7894389" y="2452160"/>
            <a:ext cx="3401321" cy="707886"/>
          </a:xfrm>
          <a:prstGeom prst="rect">
            <a:avLst/>
          </a:prstGeom>
          <a:noFill/>
        </p:spPr>
        <p:txBody>
          <a:bodyPr wrap="square" rtlCol="0">
            <a:spAutoFit/>
          </a:bodyPr>
          <a:lstStyle/>
          <a:p>
            <a:pPr algn="ctr"/>
            <a:r>
              <a:rPr lang="pt-BR" sz="2000" dirty="0"/>
              <a:t>Exemplos classificados como pertencentes à classe 1.</a:t>
            </a:r>
          </a:p>
        </p:txBody>
      </p:sp>
      <p:sp>
        <p:nvSpPr>
          <p:cNvPr id="8" name="Oval 5">
            <a:extLst>
              <a:ext uri="{FF2B5EF4-FFF2-40B4-BE49-F238E27FC236}">
                <a16:creationId xmlns:a16="http://schemas.microsoft.com/office/drawing/2014/main" id="{1BD26B11-37BD-057A-7642-8513680C0B09}"/>
              </a:ext>
            </a:extLst>
          </p:cNvPr>
          <p:cNvSpPr/>
          <p:nvPr/>
        </p:nvSpPr>
        <p:spPr>
          <a:xfrm rot="5400000">
            <a:off x="3302270" y="3141648"/>
            <a:ext cx="2251700" cy="7922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reeform 6">
            <a:extLst>
              <a:ext uri="{FF2B5EF4-FFF2-40B4-BE49-F238E27FC236}">
                <a16:creationId xmlns:a16="http://schemas.microsoft.com/office/drawing/2014/main" id="{0F0FD986-F79E-DA0A-829E-1F5A7437324A}"/>
              </a:ext>
            </a:extLst>
          </p:cNvPr>
          <p:cNvSpPr/>
          <p:nvPr/>
        </p:nvSpPr>
        <p:spPr>
          <a:xfrm>
            <a:off x="7525012" y="2452160"/>
            <a:ext cx="577516" cy="145253"/>
          </a:xfrm>
          <a:custGeom>
            <a:avLst/>
            <a:gdLst>
              <a:gd name="connsiteX0" fmla="*/ 0 w 577516"/>
              <a:gd name="connsiteY0" fmla="*/ 145253 h 145253"/>
              <a:gd name="connsiteX1" fmla="*/ 272716 w 577516"/>
              <a:gd name="connsiteY1" fmla="*/ 874 h 145253"/>
              <a:gd name="connsiteX2" fmla="*/ 577516 w 577516"/>
              <a:gd name="connsiteY2" fmla="*/ 81085 h 145253"/>
            </a:gdLst>
            <a:ahLst/>
            <a:cxnLst>
              <a:cxn ang="0">
                <a:pos x="connsiteX0" y="connsiteY0"/>
              </a:cxn>
              <a:cxn ang="0">
                <a:pos x="connsiteX1" y="connsiteY1"/>
              </a:cxn>
              <a:cxn ang="0">
                <a:pos x="connsiteX2" y="connsiteY2"/>
              </a:cxn>
            </a:cxnLst>
            <a:rect l="l" t="t" r="r" b="b"/>
            <a:pathLst>
              <a:path w="577516" h="145253">
                <a:moveTo>
                  <a:pt x="0" y="145253"/>
                </a:moveTo>
                <a:cubicBezTo>
                  <a:pt x="88231" y="78411"/>
                  <a:pt x="176463" y="11569"/>
                  <a:pt x="272716" y="874"/>
                </a:cubicBezTo>
                <a:cubicBezTo>
                  <a:pt x="368969" y="-9821"/>
                  <a:pt x="577516" y="81085"/>
                  <a:pt x="577516" y="8108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extBox 7">
            <a:extLst>
              <a:ext uri="{FF2B5EF4-FFF2-40B4-BE49-F238E27FC236}">
                <a16:creationId xmlns:a16="http://schemas.microsoft.com/office/drawing/2014/main" id="{30228E55-A04A-15F3-F542-24A94935CB8F}"/>
              </a:ext>
            </a:extLst>
          </p:cNvPr>
          <p:cNvSpPr txBox="1"/>
          <p:nvPr/>
        </p:nvSpPr>
        <p:spPr>
          <a:xfrm>
            <a:off x="1260491" y="4807062"/>
            <a:ext cx="3921108" cy="707886"/>
          </a:xfrm>
          <a:prstGeom prst="rect">
            <a:avLst/>
          </a:prstGeom>
          <a:noFill/>
        </p:spPr>
        <p:txBody>
          <a:bodyPr wrap="square" rtlCol="0">
            <a:spAutoFit/>
          </a:bodyPr>
          <a:lstStyle/>
          <a:p>
            <a:pPr algn="ctr"/>
            <a:r>
              <a:rPr lang="pt-BR" sz="2000" dirty="0"/>
              <a:t>Quantidade de exemplos realmente pertencentes à classe 1.</a:t>
            </a:r>
          </a:p>
        </p:txBody>
      </p:sp>
      <p:sp>
        <p:nvSpPr>
          <p:cNvPr id="11" name="Freeform 8">
            <a:extLst>
              <a:ext uri="{FF2B5EF4-FFF2-40B4-BE49-F238E27FC236}">
                <a16:creationId xmlns:a16="http://schemas.microsoft.com/office/drawing/2014/main" id="{DE8EF324-A6C8-6014-6A79-6F6CD536E661}"/>
              </a:ext>
            </a:extLst>
          </p:cNvPr>
          <p:cNvSpPr/>
          <p:nvPr/>
        </p:nvSpPr>
        <p:spPr>
          <a:xfrm rot="871324">
            <a:off x="3488790" y="4556114"/>
            <a:ext cx="792260" cy="501897"/>
          </a:xfrm>
          <a:custGeom>
            <a:avLst/>
            <a:gdLst>
              <a:gd name="connsiteX0" fmla="*/ 994610 w 994610"/>
              <a:gd name="connsiteY0" fmla="*/ 0 h 80211"/>
              <a:gd name="connsiteX1" fmla="*/ 0 w 994610"/>
              <a:gd name="connsiteY1" fmla="*/ 80211 h 80211"/>
            </a:gdLst>
            <a:ahLst/>
            <a:cxnLst>
              <a:cxn ang="0">
                <a:pos x="connsiteX0" y="connsiteY0"/>
              </a:cxn>
              <a:cxn ang="0">
                <a:pos x="connsiteX1" y="connsiteY1"/>
              </a:cxn>
            </a:cxnLst>
            <a:rect l="l" t="t" r="r" b="b"/>
            <a:pathLst>
              <a:path w="994610" h="80211">
                <a:moveTo>
                  <a:pt x="994610" y="0"/>
                </a:moveTo>
                <a:cubicBezTo>
                  <a:pt x="596231" y="18716"/>
                  <a:pt x="197853" y="37432"/>
                  <a:pt x="0" y="8021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 name="Rectangle 9">
                <a:extLst>
                  <a:ext uri="{FF2B5EF4-FFF2-40B4-BE49-F238E27FC236}">
                    <a16:creationId xmlns:a16="http://schemas.microsoft.com/office/drawing/2014/main" id="{B0A8A935-42A2-46DB-34B6-70E5007CD2FA}"/>
                  </a:ext>
                </a:extLst>
              </p:cNvPr>
              <p:cNvSpPr/>
              <p:nvPr/>
            </p:nvSpPr>
            <p:spPr>
              <a:xfrm>
                <a:off x="5757333" y="5298131"/>
                <a:ext cx="6242319" cy="1323439"/>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𝐶</m:t>
                        </m:r>
                      </m:e>
                      <m:sub>
                        <m:r>
                          <a:rPr lang="pt-BR" sz="2000" i="1">
                            <a:latin typeface="Cambria Math" panose="02040503050406030204" pitchFamily="18" charset="0"/>
                          </a:rPr>
                          <m:t>1</m:t>
                        </m:r>
                        <m:r>
                          <a:rPr lang="pt-BR" sz="2000" b="0" i="1" smtClean="0">
                            <a:latin typeface="Cambria Math" panose="02040503050406030204" pitchFamily="18" charset="0"/>
                          </a:rPr>
                          <m:t>1</m:t>
                        </m:r>
                      </m:sub>
                    </m:sSub>
                  </m:oMath>
                </a14:m>
                <a:r>
                  <a:rPr lang="pt-BR" sz="2000" dirty="0"/>
                  <a:t> indica quantos exemplos da classe 1 foram corretamente atribuídos à classe 1.</a:t>
                </a:r>
              </a:p>
              <a:p>
                <a:pPr marL="285750" indent="-285750">
                  <a:buFont typeface="Arial" panose="020B0604020202020204" pitchFamily="34" charset="0"/>
                  <a:buChar char="•"/>
                </a:pPr>
                <a14:m>
                  <m:oMath xmlns:m="http://schemas.openxmlformats.org/officeDocument/2006/math">
                    <m:sSub>
                      <m:sSubPr>
                        <m:ctrlPr>
                          <a:rPr lang="pt-BR" sz="2000" i="1">
                            <a:latin typeface="Cambria Math" panose="02040503050406030204" pitchFamily="18" charset="0"/>
                          </a:rPr>
                        </m:ctrlPr>
                      </m:sSubPr>
                      <m:e>
                        <m:r>
                          <a:rPr lang="pt-BR" sz="2000" i="1">
                            <a:latin typeface="Cambria Math" panose="02040503050406030204" pitchFamily="18" charset="0"/>
                          </a:rPr>
                          <m:t>𝐶</m:t>
                        </m:r>
                      </m:e>
                      <m:sub>
                        <m:r>
                          <a:rPr lang="pt-BR" sz="2000" i="1">
                            <a:latin typeface="Cambria Math" panose="02040503050406030204" pitchFamily="18" charset="0"/>
                          </a:rPr>
                          <m:t>12</m:t>
                        </m:r>
                      </m:sub>
                    </m:sSub>
                  </m:oMath>
                </a14:m>
                <a:r>
                  <a:rPr lang="pt-BR" sz="2000" dirty="0"/>
                  <a:t> indica quantos exemplos da classe 2 foram atribuídos à classe 1.</a:t>
                </a:r>
              </a:p>
            </p:txBody>
          </p:sp>
        </mc:Choice>
        <mc:Fallback xmlns="">
          <p:sp>
            <p:nvSpPr>
              <p:cNvPr id="12" name="Rectangle 9">
                <a:extLst>
                  <a:ext uri="{FF2B5EF4-FFF2-40B4-BE49-F238E27FC236}">
                    <a16:creationId xmlns:a16="http://schemas.microsoft.com/office/drawing/2014/main" id="{B0A8A935-42A2-46DB-34B6-70E5007CD2FA}"/>
                  </a:ext>
                </a:extLst>
              </p:cNvPr>
              <p:cNvSpPr>
                <a:spLocks noRot="1" noChangeAspect="1" noMove="1" noResize="1" noEditPoints="1" noAdjustHandles="1" noChangeArrowheads="1" noChangeShapeType="1" noTextEdit="1"/>
              </p:cNvSpPr>
              <p:nvPr/>
            </p:nvSpPr>
            <p:spPr>
              <a:xfrm>
                <a:off x="5757333" y="5298131"/>
                <a:ext cx="6242319" cy="1323439"/>
              </a:xfrm>
              <a:prstGeom prst="rect">
                <a:avLst/>
              </a:prstGeom>
              <a:blipFill>
                <a:blip r:embed="rId4"/>
                <a:stretch>
                  <a:fillRect l="-879" t="-2304" b="-7373"/>
                </a:stretch>
              </a:blipFill>
            </p:spPr>
            <p:txBody>
              <a:bodyPr/>
              <a:lstStyle/>
              <a:p>
                <a:r>
                  <a:rPr lang="pt-BR">
                    <a:noFill/>
                  </a:rPr>
                  <a:t> </a:t>
                </a:r>
              </a:p>
            </p:txBody>
          </p:sp>
        </mc:Fallback>
      </mc:AlternateContent>
    </p:spTree>
    <p:extLst>
      <p:ext uri="{BB962C8B-B14F-4D97-AF65-F5344CB8AC3E}">
        <p14:creationId xmlns:p14="http://schemas.microsoft.com/office/powerpoint/2010/main" val="2650404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9FE2C07F-02D2-0345-E394-150F01C017C4}"/>
                  </a:ext>
                </a:extLst>
              </p:cNvPr>
              <p:cNvSpPr txBox="1"/>
              <p:nvPr/>
            </p:nvSpPr>
            <p:spPr>
              <a:xfrm>
                <a:off x="4114741" y="2367844"/>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4114741" y="2367844"/>
                <a:ext cx="4854223" cy="2122312"/>
              </a:xfrm>
              <a:prstGeom prst="rect">
                <a:avLst/>
              </a:prstGeom>
              <a:blipFill>
                <a:blip r:embed="rId3"/>
                <a:stretch>
                  <a:fillRect/>
                </a:stretch>
              </a:blipFill>
            </p:spPr>
            <p:txBody>
              <a:bodyPr/>
              <a:lstStyle/>
              <a:p>
                <a:r>
                  <a:rPr lang="pt-BR">
                    <a:noFill/>
                  </a:rPr>
                  <a:t> </a:t>
                </a:r>
              </a:p>
            </p:txBody>
          </p:sp>
        </mc:Fallback>
      </mc:AlternateContent>
      <p:sp>
        <p:nvSpPr>
          <p:cNvPr id="4" name="Chave Direita 3">
            <a:extLst>
              <a:ext uri="{FF2B5EF4-FFF2-40B4-BE49-F238E27FC236}">
                <a16:creationId xmlns:a16="http://schemas.microsoft.com/office/drawing/2014/main" id="{314F6830-34E9-8654-9AF0-D69DE9FAE980}"/>
              </a:ext>
            </a:extLst>
          </p:cNvPr>
          <p:cNvSpPr/>
          <p:nvPr/>
        </p:nvSpPr>
        <p:spPr>
          <a:xfrm rot="16200000" flipH="1">
            <a:off x="6371397" y="2963136"/>
            <a:ext cx="340913" cy="33949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CaixaDeTexto 5">
            <a:extLst>
              <a:ext uri="{FF2B5EF4-FFF2-40B4-BE49-F238E27FC236}">
                <a16:creationId xmlns:a16="http://schemas.microsoft.com/office/drawing/2014/main" id="{AA46DBC8-FBDE-250B-240D-193F0A609C0C}"/>
              </a:ext>
            </a:extLst>
          </p:cNvPr>
          <p:cNvSpPr txBox="1"/>
          <p:nvPr/>
        </p:nvSpPr>
        <p:spPr>
          <a:xfrm>
            <a:off x="4844376" y="4846951"/>
            <a:ext cx="3394955" cy="646331"/>
          </a:xfrm>
          <a:prstGeom prst="rect">
            <a:avLst/>
          </a:prstGeom>
          <a:noFill/>
        </p:spPr>
        <p:txBody>
          <a:bodyPr wrap="square" rtlCol="0">
            <a:spAutoFit/>
          </a:bodyPr>
          <a:lstStyle/>
          <a:p>
            <a:pPr algn="ctr"/>
            <a:r>
              <a:rPr lang="pt-BR" b="1" i="1" dirty="0">
                <a:solidFill>
                  <a:srgbClr val="00B050"/>
                </a:solidFill>
              </a:rPr>
              <a:t>Rótulos</a:t>
            </a:r>
            <a:r>
              <a:rPr lang="pt-BR" dirty="0"/>
              <a:t>: classes a que realmente pertencem os exemplos</a:t>
            </a:r>
          </a:p>
        </p:txBody>
      </p:sp>
      <p:sp>
        <p:nvSpPr>
          <p:cNvPr id="7" name="Chave Direita 6">
            <a:extLst>
              <a:ext uri="{FF2B5EF4-FFF2-40B4-BE49-F238E27FC236}">
                <a16:creationId xmlns:a16="http://schemas.microsoft.com/office/drawing/2014/main" id="{E94D5995-3604-C1B4-B485-9B393568D39B}"/>
              </a:ext>
            </a:extLst>
          </p:cNvPr>
          <p:cNvSpPr/>
          <p:nvPr/>
        </p:nvSpPr>
        <p:spPr>
          <a:xfrm flipH="1">
            <a:off x="4172678" y="2509734"/>
            <a:ext cx="340913" cy="18385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CaixaDeTexto 7">
            <a:extLst>
              <a:ext uri="{FF2B5EF4-FFF2-40B4-BE49-F238E27FC236}">
                <a16:creationId xmlns:a16="http://schemas.microsoft.com/office/drawing/2014/main" id="{AF3B44CB-FB5A-9774-1C6B-808D8FC9AA1C}"/>
              </a:ext>
            </a:extLst>
          </p:cNvPr>
          <p:cNvSpPr txBox="1"/>
          <p:nvPr/>
        </p:nvSpPr>
        <p:spPr>
          <a:xfrm>
            <a:off x="1381327" y="3105832"/>
            <a:ext cx="2733414" cy="646331"/>
          </a:xfrm>
          <a:prstGeom prst="rect">
            <a:avLst/>
          </a:prstGeom>
          <a:noFill/>
        </p:spPr>
        <p:txBody>
          <a:bodyPr wrap="square" rtlCol="0">
            <a:spAutoFit/>
          </a:bodyPr>
          <a:lstStyle/>
          <a:p>
            <a:pPr algn="ctr"/>
            <a:r>
              <a:rPr lang="pt-BR" b="1" i="1" dirty="0">
                <a:solidFill>
                  <a:srgbClr val="00B050"/>
                </a:solidFill>
              </a:rPr>
              <a:t>Predições</a:t>
            </a:r>
            <a:r>
              <a:rPr lang="pt-BR" dirty="0"/>
              <a:t>: classes a que os exemplos foram atribuídos</a:t>
            </a:r>
          </a:p>
        </p:txBody>
      </p:sp>
    </p:spTree>
    <p:extLst>
      <p:ext uri="{BB962C8B-B14F-4D97-AF65-F5344CB8AC3E}">
        <p14:creationId xmlns:p14="http://schemas.microsoft.com/office/powerpoint/2010/main" val="4252130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EAC8C3E-AFB0-15A1-EDEF-475FA3643375}"/>
                  </a:ext>
                </a:extLst>
              </p:cNvPr>
              <p:cNvSpPr>
                <a:spLocks noGrp="1"/>
              </p:cNvSpPr>
              <p:nvPr>
                <p:ph type="title"/>
              </p:nvPr>
            </p:nvSpPr>
            <p:spPr/>
            <p:txBody>
              <a:bodyPr/>
              <a:lstStyle/>
              <a:p>
                <a:r>
                  <a:rPr lang="pt-BR" dirty="0"/>
                  <a:t>Matriz de confusão para caso binário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=2</m:t>
                    </m:r>
                  </m:oMath>
                </a14:m>
                <a:r>
                  <a:rPr lang="pt-BR" dirty="0"/>
                  <a:t>)</a:t>
                </a:r>
              </a:p>
            </p:txBody>
          </p:sp>
        </mc:Choice>
        <mc:Fallback xmlns="">
          <p:sp>
            <p:nvSpPr>
              <p:cNvPr id="2" name="Título 1">
                <a:extLst>
                  <a:ext uri="{FF2B5EF4-FFF2-40B4-BE49-F238E27FC236}">
                    <a16:creationId xmlns:a16="http://schemas.microsoft.com/office/drawing/2014/main" id="{4EAC8C3E-AFB0-15A1-EDEF-475FA3643375}"/>
                  </a:ext>
                </a:extLst>
              </p:cNvPr>
              <p:cNvSpPr>
                <a:spLocks noGrp="1" noRot="1" noChangeAspect="1" noMove="1" noResize="1" noEditPoints="1" noAdjustHandles="1" noChangeArrowheads="1" noChangeShapeType="1" noTextEdit="1"/>
              </p:cNvSpPr>
              <p:nvPr>
                <p:ph type="title"/>
              </p:nvPr>
            </p:nvSpPr>
            <p:spPr>
              <a:blipFill>
                <a:blip r:embed="rId2"/>
                <a:stretch>
                  <a:fillRect l="-2377" r="-81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A052458-A5D6-9055-C748-5BFDB00FC77C}"/>
                  </a:ext>
                </a:extLst>
              </p:cNvPr>
              <p:cNvSpPr>
                <a:spLocks noGrp="1"/>
              </p:cNvSpPr>
              <p:nvPr>
                <p:ph idx="1"/>
              </p:nvPr>
            </p:nvSpPr>
            <p:spPr>
              <a:xfrm>
                <a:off x="5825067" y="1825624"/>
                <a:ext cx="6220177" cy="5032375"/>
              </a:xfrm>
            </p:spPr>
            <p:txBody>
              <a:bodyPr>
                <a:normAutofit lnSpcReduction="10000"/>
              </a:bodyPr>
              <a:lstStyle/>
              <a:p>
                <a:r>
                  <a:rPr lang="pt-BR" b="1" i="1" dirty="0"/>
                  <a:t>Verdadeiro Positivo </a:t>
                </a:r>
                <a:r>
                  <a:rPr lang="pt-BR" dirty="0"/>
                  <a:t>(TP): número de exemplos da classe 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 classificados corretamente. </a:t>
                </a:r>
              </a:p>
              <a:p>
                <a:r>
                  <a:rPr lang="pt-BR" b="1" i="1" dirty="0"/>
                  <a:t>Verdadeiro Negativo</a:t>
                </a:r>
                <a:r>
                  <a:rPr lang="pt-BR" dirty="0"/>
                  <a:t> (TN): número de exemplos da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classificados corretamente.</a:t>
                </a:r>
              </a:p>
              <a:p>
                <a:r>
                  <a:rPr lang="pt-BR" b="1" i="1" dirty="0"/>
                  <a:t>Falso Positivo </a:t>
                </a:r>
                <a:r>
                  <a:rPr lang="pt-BR" dirty="0"/>
                  <a:t>(FP): número de exemplos atribuídos à classe positiva, mas que pertencem à classe negativa.</a:t>
                </a:r>
              </a:p>
              <a:p>
                <a:r>
                  <a:rPr lang="pt-BR" b="1" i="1" dirty="0"/>
                  <a:t>Falso Negativo</a:t>
                </a:r>
                <a:r>
                  <a:rPr lang="pt-BR" dirty="0"/>
                  <a:t> (FN): número de exemplos atribuídos à classe negativa, mas que pertencem à classe positiva.</a:t>
                </a:r>
              </a:p>
            </p:txBody>
          </p:sp>
        </mc:Choice>
        <mc:Fallback xmlns="">
          <p:sp>
            <p:nvSpPr>
              <p:cNvPr id="3" name="Espaço Reservado para Conteúdo 2">
                <a:extLst>
                  <a:ext uri="{FF2B5EF4-FFF2-40B4-BE49-F238E27FC236}">
                    <a16:creationId xmlns:a16="http://schemas.microsoft.com/office/drawing/2014/main" id="{6A052458-A5D6-9055-C748-5BFDB00FC77C}"/>
                  </a:ext>
                </a:extLst>
              </p:cNvPr>
              <p:cNvSpPr>
                <a:spLocks noGrp="1" noRot="1" noChangeAspect="1" noMove="1" noResize="1" noEditPoints="1" noAdjustHandles="1" noChangeArrowheads="1" noChangeShapeType="1" noTextEdit="1"/>
              </p:cNvSpPr>
              <p:nvPr>
                <p:ph idx="1"/>
              </p:nvPr>
            </p:nvSpPr>
            <p:spPr>
              <a:xfrm>
                <a:off x="5825067" y="1825624"/>
                <a:ext cx="6220177" cy="5032375"/>
              </a:xfrm>
              <a:blipFill>
                <a:blip r:embed="rId3"/>
                <a:stretch>
                  <a:fillRect l="-1765" t="-2663"/>
                </a:stretch>
              </a:blipFill>
            </p:spPr>
            <p:txBody>
              <a:bodyPr/>
              <a:lstStyle/>
              <a:p>
                <a:r>
                  <a:rPr lang="pt-BR">
                    <a:noFill/>
                  </a:rPr>
                  <a:t> </a:t>
                </a:r>
              </a:p>
            </p:txBody>
          </p:sp>
        </mc:Fallback>
      </mc:AlternateContent>
      <p:graphicFrame>
        <p:nvGraphicFramePr>
          <p:cNvPr id="5" name="Tabela 5">
            <a:extLst>
              <a:ext uri="{FF2B5EF4-FFF2-40B4-BE49-F238E27FC236}">
                <a16:creationId xmlns:a16="http://schemas.microsoft.com/office/drawing/2014/main" id="{744D7738-C774-F8D0-DD85-76976F9C0032}"/>
              </a:ext>
            </a:extLst>
          </p:cNvPr>
          <p:cNvGraphicFramePr>
            <a:graphicFrameLocks noGrp="1"/>
          </p:cNvGraphicFramePr>
          <p:nvPr/>
        </p:nvGraphicFramePr>
        <p:xfrm>
          <a:off x="1429261" y="2713392"/>
          <a:ext cx="3993446" cy="1645920"/>
        </p:xfrm>
        <a:graphic>
          <a:graphicData uri="http://schemas.openxmlformats.org/drawingml/2006/table">
            <a:tbl>
              <a:tblPr firstRow="1" bandRow="1">
                <a:tableStyleId>{5C22544A-7EE6-4342-B048-85BDC9FD1C3A}</a:tableStyleId>
              </a:tblPr>
              <a:tblGrid>
                <a:gridCol w="1996723">
                  <a:extLst>
                    <a:ext uri="{9D8B030D-6E8A-4147-A177-3AD203B41FA5}">
                      <a16:colId xmlns:a16="http://schemas.microsoft.com/office/drawing/2014/main" val="2780398905"/>
                    </a:ext>
                  </a:extLst>
                </a:gridCol>
                <a:gridCol w="1996723">
                  <a:extLst>
                    <a:ext uri="{9D8B030D-6E8A-4147-A177-3AD203B41FA5}">
                      <a16:colId xmlns:a16="http://schemas.microsoft.com/office/drawing/2014/main" val="175254223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Verdadeiro </a:t>
                      </a:r>
                      <a:br>
                        <a:rPr lang="pt-BR" sz="2400" b="1" dirty="0">
                          <a:solidFill>
                            <a:srgbClr val="FF0000"/>
                          </a:solidFill>
                          <a:effectLst/>
                        </a:rPr>
                      </a:br>
                      <a:r>
                        <a:rPr lang="pt-BR" sz="2400" b="1" dirty="0">
                          <a:solidFill>
                            <a:srgbClr val="FF0000"/>
                          </a:solidFill>
                          <a:effectLst/>
                        </a:rPr>
                        <a:t>Negativo (TN)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Falso</a:t>
                      </a:r>
                      <a:br>
                        <a:rPr lang="pt-BR" sz="2400" b="1" kern="1200" dirty="0">
                          <a:solidFill>
                            <a:srgbClr val="0000FF"/>
                          </a:solidFill>
                          <a:effectLst/>
                          <a:latin typeface="+mn-lt"/>
                          <a:ea typeface="+mn-ea"/>
                          <a:cs typeface="+mn-cs"/>
                        </a:rPr>
                      </a:br>
                      <a:r>
                        <a:rPr lang="pt-BR" sz="2400" b="1" kern="1200" dirty="0">
                          <a:solidFill>
                            <a:srgbClr val="0000FF"/>
                          </a:solidFill>
                          <a:effectLst/>
                          <a:latin typeface="+mn-lt"/>
                          <a:ea typeface="+mn-ea"/>
                          <a:cs typeface="+mn-cs"/>
                        </a:rPr>
                        <a:t>Negativo (FN)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Falso </a:t>
                      </a:r>
                      <a:br>
                        <a:rPr lang="pt-BR" sz="2400" b="1" dirty="0">
                          <a:solidFill>
                            <a:srgbClr val="0000FF"/>
                          </a:solidFill>
                          <a:effectLst/>
                        </a:rPr>
                      </a:br>
                      <a:r>
                        <a:rPr lang="pt-BR" sz="2400" b="1" dirty="0">
                          <a:solidFill>
                            <a:srgbClr val="0000FF"/>
                          </a:solidFill>
                          <a:effectLst/>
                        </a:rPr>
                        <a:t>Positivo (FP)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Verdadeiro </a:t>
                      </a:r>
                      <a:br>
                        <a:rPr lang="pt-BR" sz="2400" b="1" dirty="0">
                          <a:solidFill>
                            <a:srgbClr val="00B050"/>
                          </a:solidFill>
                          <a:effectLst/>
                        </a:rPr>
                      </a:br>
                      <a:r>
                        <a:rPr lang="pt-BR" sz="2400" b="1" dirty="0">
                          <a:solidFill>
                            <a:srgbClr val="00B050"/>
                          </a:solidFill>
                          <a:effectLst/>
                        </a:rPr>
                        <a:t>Positivo (TP)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7" name="CaixaDeTexto 6">
            <a:extLst>
              <a:ext uri="{FF2B5EF4-FFF2-40B4-BE49-F238E27FC236}">
                <a16:creationId xmlns:a16="http://schemas.microsoft.com/office/drawing/2014/main" id="{44F3702B-0FE3-BDED-62A7-35438A8F3B75}"/>
              </a:ext>
            </a:extLst>
          </p:cNvPr>
          <p:cNvSpPr txBox="1"/>
          <p:nvPr/>
        </p:nvSpPr>
        <p:spPr>
          <a:xfrm rot="16200000">
            <a:off x="-452875" y="3354402"/>
            <a:ext cx="1930400" cy="369332"/>
          </a:xfrm>
          <a:prstGeom prst="rect">
            <a:avLst/>
          </a:prstGeom>
          <a:noFill/>
        </p:spPr>
        <p:txBody>
          <a:bodyPr wrap="square">
            <a:spAutoFit/>
          </a:bodyPr>
          <a:lstStyle/>
          <a:p>
            <a:pPr algn="ctr" rtl="0" fontAlgn="ctr"/>
            <a:r>
              <a:rPr lang="pt-BR" sz="1800" b="1" dirty="0">
                <a:effectLst/>
              </a:rPr>
              <a:t>Classes Estimadas </a:t>
            </a:r>
          </a:p>
        </p:txBody>
      </p:sp>
      <p:sp>
        <p:nvSpPr>
          <p:cNvPr id="9" name="CaixaDeTexto 8">
            <a:extLst>
              <a:ext uri="{FF2B5EF4-FFF2-40B4-BE49-F238E27FC236}">
                <a16:creationId xmlns:a16="http://schemas.microsoft.com/office/drawing/2014/main" id="{1FC82D3C-E180-54E3-CEFE-B2BD9B8D3E2A}"/>
              </a:ext>
            </a:extLst>
          </p:cNvPr>
          <p:cNvSpPr txBox="1"/>
          <p:nvPr/>
        </p:nvSpPr>
        <p:spPr>
          <a:xfrm>
            <a:off x="1423427" y="4856336"/>
            <a:ext cx="3993446" cy="369332"/>
          </a:xfrm>
          <a:prstGeom prst="rect">
            <a:avLst/>
          </a:prstGeom>
          <a:noFill/>
        </p:spPr>
        <p:txBody>
          <a:bodyPr wrap="square">
            <a:spAutoFit/>
          </a:bodyPr>
          <a:lstStyle/>
          <a:p>
            <a:pPr algn="ctr" rtl="0" fontAlgn="b"/>
            <a:r>
              <a:rPr lang="pt-BR" sz="1800" b="1" dirty="0">
                <a:effectLst/>
              </a:rPr>
              <a:t>Classes Verdadeiras</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D618FE73-F69F-A4D4-3E14-7C80BD56C5C9}"/>
                  </a:ext>
                </a:extLst>
              </p:cNvPr>
              <p:cNvSpPr txBox="1"/>
              <p:nvPr/>
            </p:nvSpPr>
            <p:spPr>
              <a:xfrm>
                <a:off x="687719" y="3724613"/>
                <a:ext cx="723520" cy="369332"/>
              </a:xfrm>
              <a:prstGeom prst="rect">
                <a:avLst/>
              </a:prstGeom>
              <a:noFill/>
            </p:spPr>
            <p:txBody>
              <a:bodyPr wrap="square">
                <a:spAutoFit/>
              </a:bodyPr>
              <a:lstStyle/>
              <a:p>
                <a:pPr algn="ctr" rtl="0" fontAlgn="ct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sz="1800" dirty="0">
                    <a:effectLst/>
                  </a:rPr>
                  <a:t>)</a:t>
                </a:r>
              </a:p>
            </p:txBody>
          </p:sp>
        </mc:Choice>
        <mc:Fallback xmlns="">
          <p:sp>
            <p:nvSpPr>
              <p:cNvPr id="11" name="CaixaDeTexto 10">
                <a:extLst>
                  <a:ext uri="{FF2B5EF4-FFF2-40B4-BE49-F238E27FC236}">
                    <a16:creationId xmlns:a16="http://schemas.microsoft.com/office/drawing/2014/main" id="{D618FE73-F69F-A4D4-3E14-7C80BD56C5C9}"/>
                  </a:ext>
                </a:extLst>
              </p:cNvPr>
              <p:cNvSpPr txBox="1">
                <a:spLocks noRot="1" noChangeAspect="1" noMove="1" noResize="1" noEditPoints="1" noAdjustHandles="1" noChangeArrowheads="1" noChangeShapeType="1" noTextEdit="1"/>
              </p:cNvSpPr>
              <p:nvPr/>
            </p:nvSpPr>
            <p:spPr>
              <a:xfrm>
                <a:off x="687719" y="3724613"/>
                <a:ext cx="723520" cy="369332"/>
              </a:xfrm>
              <a:prstGeom prst="rect">
                <a:avLst/>
              </a:prstGeom>
              <a:blipFill>
                <a:blip r:embed="rId4"/>
                <a:stretch>
                  <a:fillRect l="-7563" t="-8197" r="-6723" b="-262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4841025-C42C-FB64-87B6-62F7C4AD612E}"/>
                  </a:ext>
                </a:extLst>
              </p:cNvPr>
              <p:cNvSpPr txBox="1"/>
              <p:nvPr/>
            </p:nvSpPr>
            <p:spPr>
              <a:xfrm>
                <a:off x="701026" y="2938030"/>
                <a:ext cx="723520" cy="369332"/>
              </a:xfrm>
              <a:prstGeom prst="rect">
                <a:avLst/>
              </a:prstGeom>
              <a:noFill/>
            </p:spPr>
            <p:txBody>
              <a:bodyPr wrap="square">
                <a:spAutoFit/>
              </a:bodyPr>
              <a:lstStyle/>
              <a:p>
                <a:pPr algn="ctr" rtl="0" fontAlgn="ctr"/>
                <a:r>
                  <a:rPr lang="pt-BR" b="1" dirty="0"/>
                  <a:t>-</a:t>
                </a: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sz="1800" dirty="0">
                    <a:effectLst/>
                  </a:rPr>
                  <a:t>)</a:t>
                </a:r>
              </a:p>
            </p:txBody>
          </p:sp>
        </mc:Choice>
        <mc:Fallback xmlns="">
          <p:sp>
            <p:nvSpPr>
              <p:cNvPr id="12" name="CaixaDeTexto 11">
                <a:extLst>
                  <a:ext uri="{FF2B5EF4-FFF2-40B4-BE49-F238E27FC236}">
                    <a16:creationId xmlns:a16="http://schemas.microsoft.com/office/drawing/2014/main" id="{64841025-C42C-FB64-87B6-62F7C4AD612E}"/>
                  </a:ext>
                </a:extLst>
              </p:cNvPr>
              <p:cNvSpPr txBox="1">
                <a:spLocks noRot="1" noChangeAspect="1" noMove="1" noResize="1" noEditPoints="1" noAdjustHandles="1" noChangeArrowheads="1" noChangeShapeType="1" noTextEdit="1"/>
              </p:cNvSpPr>
              <p:nvPr/>
            </p:nvSpPr>
            <p:spPr>
              <a:xfrm>
                <a:off x="701026" y="2938030"/>
                <a:ext cx="723520" cy="369332"/>
              </a:xfrm>
              <a:prstGeom prst="rect">
                <a:avLst/>
              </a:prstGeom>
              <a:blipFill>
                <a:blip r:embed="rId5"/>
                <a:stretch>
                  <a:fillRect l="-3361" t="-8197" r="-4202" b="-262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3FF584A-410C-DBCB-7735-A7CD30A88BC6}"/>
                  </a:ext>
                </a:extLst>
              </p:cNvPr>
              <p:cNvSpPr txBox="1"/>
              <p:nvPr/>
            </p:nvSpPr>
            <p:spPr>
              <a:xfrm>
                <a:off x="3432856" y="4362075"/>
                <a:ext cx="2002557" cy="369332"/>
              </a:xfrm>
              <a:prstGeom prst="rect">
                <a:avLst/>
              </a:prstGeom>
              <a:noFill/>
            </p:spPr>
            <p:txBody>
              <a:bodyPr wrap="square">
                <a:spAutoFit/>
              </a:bodyPr>
              <a:lstStyle/>
              <a:p>
                <a:pPr algn="ctr" rtl="0" fontAlgn="ct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sz="1800" dirty="0">
                    <a:effectLst/>
                  </a:rPr>
                  <a:t>)</a:t>
                </a:r>
              </a:p>
            </p:txBody>
          </p:sp>
        </mc:Choice>
        <mc:Fallback xmlns="">
          <p:sp>
            <p:nvSpPr>
              <p:cNvPr id="13" name="CaixaDeTexto 12">
                <a:extLst>
                  <a:ext uri="{FF2B5EF4-FFF2-40B4-BE49-F238E27FC236}">
                    <a16:creationId xmlns:a16="http://schemas.microsoft.com/office/drawing/2014/main" id="{33FF584A-410C-DBCB-7735-A7CD30A88BC6}"/>
                  </a:ext>
                </a:extLst>
              </p:cNvPr>
              <p:cNvSpPr txBox="1">
                <a:spLocks noRot="1" noChangeAspect="1" noMove="1" noResize="1" noEditPoints="1" noAdjustHandles="1" noChangeArrowheads="1" noChangeShapeType="1" noTextEdit="1"/>
              </p:cNvSpPr>
              <p:nvPr/>
            </p:nvSpPr>
            <p:spPr>
              <a:xfrm>
                <a:off x="3432856" y="4362075"/>
                <a:ext cx="2002557" cy="369332"/>
              </a:xfrm>
              <a:prstGeom prst="rect">
                <a:avLst/>
              </a:prstGeom>
              <a:blipFill>
                <a:blip r:embed="rId6"/>
                <a:stretch>
                  <a:fillRect t="-8333" b="-2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01118442-F1CF-69E3-68DB-2A693775C8C5}"/>
                  </a:ext>
                </a:extLst>
              </p:cNvPr>
              <p:cNvSpPr txBox="1"/>
              <p:nvPr/>
            </p:nvSpPr>
            <p:spPr>
              <a:xfrm>
                <a:off x="1411239" y="4362075"/>
                <a:ext cx="2002557" cy="369332"/>
              </a:xfrm>
              <a:prstGeom prst="rect">
                <a:avLst/>
              </a:prstGeom>
              <a:noFill/>
            </p:spPr>
            <p:txBody>
              <a:bodyPr wrap="square">
                <a:spAutoFit/>
              </a:bodyPr>
              <a:lstStyle/>
              <a:p>
                <a:pPr algn="ctr" rtl="0" fontAlgn="ctr"/>
                <a:r>
                  <a:rPr lang="pt-BR" b="1" dirty="0"/>
                  <a:t>-</a:t>
                </a: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sz="1800" dirty="0">
                    <a:effectLst/>
                  </a:rPr>
                  <a:t>)</a:t>
                </a:r>
              </a:p>
            </p:txBody>
          </p:sp>
        </mc:Choice>
        <mc:Fallback xmlns="">
          <p:sp>
            <p:nvSpPr>
              <p:cNvPr id="14" name="CaixaDeTexto 13">
                <a:extLst>
                  <a:ext uri="{FF2B5EF4-FFF2-40B4-BE49-F238E27FC236}">
                    <a16:creationId xmlns:a16="http://schemas.microsoft.com/office/drawing/2014/main" id="{01118442-F1CF-69E3-68DB-2A693775C8C5}"/>
                  </a:ext>
                </a:extLst>
              </p:cNvPr>
              <p:cNvSpPr txBox="1">
                <a:spLocks noRot="1" noChangeAspect="1" noMove="1" noResize="1" noEditPoints="1" noAdjustHandles="1" noChangeArrowheads="1" noChangeShapeType="1" noTextEdit="1"/>
              </p:cNvSpPr>
              <p:nvPr/>
            </p:nvSpPr>
            <p:spPr>
              <a:xfrm>
                <a:off x="1411239" y="4362075"/>
                <a:ext cx="2002557" cy="369332"/>
              </a:xfrm>
              <a:prstGeom prst="rect">
                <a:avLst/>
              </a:prstGeom>
              <a:blipFill>
                <a:blip r:embed="rId7"/>
                <a:stretch>
                  <a:fillRect t="-8333" b="-28333"/>
                </a:stretch>
              </a:blipFill>
            </p:spPr>
            <p:txBody>
              <a:bodyPr/>
              <a:lstStyle/>
              <a:p>
                <a:r>
                  <a:rPr lang="pt-BR">
                    <a:noFill/>
                  </a:rPr>
                  <a:t> </a:t>
                </a:r>
              </a:p>
            </p:txBody>
          </p:sp>
        </mc:Fallback>
      </mc:AlternateContent>
    </p:spTree>
    <p:extLst>
      <p:ext uri="{BB962C8B-B14F-4D97-AF65-F5344CB8AC3E}">
        <p14:creationId xmlns:p14="http://schemas.microsoft.com/office/powerpoint/2010/main" val="4249566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F418656-538C-BBD9-47FA-40A924A669E5}"/>
              </a:ext>
            </a:extLst>
          </p:cNvPr>
          <p:cNvSpPr>
            <a:spLocks noGrp="1"/>
          </p:cNvSpPr>
          <p:nvPr>
            <p:ph idx="1"/>
          </p:nvPr>
        </p:nvSpPr>
        <p:spPr>
          <a:xfrm>
            <a:off x="838200" y="1945381"/>
            <a:ext cx="10515600" cy="2967238"/>
          </a:xfrm>
        </p:spPr>
        <p:txBody>
          <a:bodyPr>
            <a:normAutofit/>
          </a:bodyPr>
          <a:lstStyle/>
          <a:p>
            <a:pPr marL="0" indent="0" algn="ctr">
              <a:buNone/>
            </a:pPr>
            <a:r>
              <a:rPr lang="pt-BR" sz="4800" b="1" i="1" dirty="0"/>
              <a:t>Nós podemos calcular algumas métricas de desempenho importantes a partir das informações contidas na matriz de confusão.</a:t>
            </a:r>
          </a:p>
        </p:txBody>
      </p:sp>
    </p:spTree>
    <p:extLst>
      <p:ext uri="{BB962C8B-B14F-4D97-AF65-F5344CB8AC3E}">
        <p14:creationId xmlns:p14="http://schemas.microsoft.com/office/powerpoint/2010/main" val="379451528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11868</TotalTime>
  <Words>4325</Words>
  <Application>Microsoft Office PowerPoint</Application>
  <PresentationFormat>Widescreen</PresentationFormat>
  <Paragraphs>349</Paragraphs>
  <Slides>30</Slides>
  <Notes>14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30</vt:i4>
      </vt:variant>
    </vt:vector>
  </HeadingPairs>
  <TitlesOfParts>
    <vt:vector size="37" baseType="lpstr">
      <vt:lpstr>Arial</vt:lpstr>
      <vt:lpstr>Calibri</vt:lpstr>
      <vt:lpstr>Calibri Light</vt:lpstr>
      <vt:lpstr>Cambria Math</vt:lpstr>
      <vt:lpstr>Courier New</vt:lpstr>
      <vt:lpstr>Wingdings</vt:lpstr>
      <vt:lpstr>Tema do Office</vt:lpstr>
      <vt:lpstr>T320 - Introdução ao Aprendizado de Máquina II: Classificação (Parte V)</vt:lpstr>
      <vt:lpstr>Recapitulando</vt:lpstr>
      <vt:lpstr>Métricas para avaliação de classificadores</vt:lpstr>
      <vt:lpstr>Matriz de confusão</vt:lpstr>
      <vt:lpstr>Matriz de confusão</vt:lpstr>
      <vt:lpstr>Matriz de confusão</vt:lpstr>
      <vt:lpstr>Matriz de confusão</vt:lpstr>
      <vt:lpstr>Matriz de confusão para caso binário (Q=2)</vt:lpstr>
      <vt:lpstr>Apresentação do PowerPoint</vt:lpstr>
      <vt:lpstr>Acurácia</vt:lpstr>
      <vt:lpstr>Acurácia</vt:lpstr>
      <vt:lpstr>Acurácia</vt:lpstr>
      <vt:lpstr>Precisão</vt:lpstr>
      <vt:lpstr>Recall</vt:lpstr>
      <vt:lpstr>Especificidade</vt:lpstr>
      <vt:lpstr>Matriz de confusão para caso multiclasses (Q&gt;2)</vt:lpstr>
      <vt:lpstr>Matriz de confusão para caso multiclasses (Q&gt;2)</vt:lpstr>
      <vt:lpstr>Precisão versus recall</vt:lpstr>
      <vt:lpstr>F1-score</vt:lpstr>
      <vt:lpstr>Curva característica de operação do receptor</vt:lpstr>
      <vt:lpstr>Curva característica de operação do receptor</vt:lpstr>
      <vt:lpstr>Curva característica de operação do receptor</vt:lpstr>
      <vt:lpstr>Curva característica de operação do receptor</vt:lpstr>
      <vt:lpstr>Comparando classificadores com a curva ROC</vt:lpstr>
      <vt:lpstr>Comparando classificadores com a curva ROC</vt:lpstr>
      <vt:lpstr>Tarefas</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1744</cp:revision>
  <dcterms:created xsi:type="dcterms:W3CDTF">2020-01-20T13:50:05Z</dcterms:created>
  <dcterms:modified xsi:type="dcterms:W3CDTF">2023-09-30T12:37:06Z</dcterms:modified>
</cp:coreProperties>
</file>